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56" r:id="rId3"/>
    <p:sldId id="285" r:id="rId4"/>
    <p:sldId id="258" r:id="rId5"/>
    <p:sldId id="282" r:id="rId6"/>
    <p:sldId id="259" r:id="rId7"/>
    <p:sldId id="260" r:id="rId8"/>
    <p:sldId id="286" r:id="rId9"/>
    <p:sldId id="289" r:id="rId10"/>
    <p:sldId id="263" r:id="rId11"/>
    <p:sldId id="264" r:id="rId12"/>
    <p:sldId id="284" r:id="rId13"/>
    <p:sldId id="266" r:id="rId14"/>
    <p:sldId id="267" r:id="rId15"/>
    <p:sldId id="272" r:id="rId16"/>
    <p:sldId id="273" r:id="rId17"/>
    <p:sldId id="274" r:id="rId18"/>
    <p:sldId id="275" r:id="rId19"/>
    <p:sldId id="283" r:id="rId20"/>
    <p:sldId id="290" r:id="rId21"/>
    <p:sldId id="291" r:id="rId22"/>
    <p:sldId id="292" r:id="rId23"/>
    <p:sldId id="276" r:id="rId24"/>
    <p:sldId id="27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84" autoAdjust="0"/>
  </p:normalViewPr>
  <p:slideViewPr>
    <p:cSldViewPr snapToGrid="0" snapToObjects="1">
      <p:cViewPr varScale="1">
        <p:scale>
          <a:sx n="120" d="100"/>
          <a:sy n="120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735E7-9242-428E-B743-16A48F251C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03436E-C462-4C56-87DE-943E4C7C2388}">
      <dgm:prSet/>
      <dgm:spPr/>
      <dgm:t>
        <a:bodyPr/>
        <a:lstStyle/>
        <a:p>
          <a:r>
            <a:rPr lang="it-IT" b="1" dirty="0"/>
            <a:t>Focus:</a:t>
          </a:r>
          <a:r>
            <a:rPr lang="it-IT" dirty="0"/>
            <a:t> How </a:t>
          </a:r>
          <a:r>
            <a:rPr lang="it-IT" dirty="0" err="1"/>
            <a:t>decentralised</a:t>
          </a:r>
          <a:r>
            <a:rPr lang="it-IT" dirty="0"/>
            <a:t> </a:t>
          </a:r>
          <a:r>
            <a:rPr lang="it-IT" dirty="0" err="1"/>
            <a:t>finance</a:t>
          </a:r>
          <a:r>
            <a:rPr lang="it-IT" dirty="0"/>
            <a:t> challenges </a:t>
          </a:r>
          <a:r>
            <a:rPr lang="it-IT" dirty="0" err="1"/>
            <a:t>existing</a:t>
          </a:r>
          <a:r>
            <a:rPr lang="it-IT" dirty="0"/>
            <a:t> </a:t>
          </a:r>
          <a:r>
            <a:rPr lang="it-IT" dirty="0" err="1"/>
            <a:t>financial</a:t>
          </a:r>
          <a:r>
            <a:rPr lang="it-IT" dirty="0"/>
            <a:t> </a:t>
          </a:r>
          <a:r>
            <a:rPr lang="it-IT" dirty="0" err="1"/>
            <a:t>supervision</a:t>
          </a:r>
          <a:endParaRPr lang="en-US" dirty="0"/>
        </a:p>
      </dgm:t>
    </dgm:pt>
    <dgm:pt modelId="{C292C9B3-00E6-4439-9165-8FC19F1CC228}" type="parTrans" cxnId="{B9B7AD40-2B56-4240-B46C-BE409FACE79B}">
      <dgm:prSet/>
      <dgm:spPr/>
      <dgm:t>
        <a:bodyPr/>
        <a:lstStyle/>
        <a:p>
          <a:endParaRPr lang="en-US"/>
        </a:p>
      </dgm:t>
    </dgm:pt>
    <dgm:pt modelId="{74D52220-0BBA-4F51-B02F-D1E60417CFA9}" type="sibTrans" cxnId="{B9B7AD40-2B56-4240-B46C-BE409FACE79B}">
      <dgm:prSet/>
      <dgm:spPr/>
      <dgm:t>
        <a:bodyPr/>
        <a:lstStyle/>
        <a:p>
          <a:endParaRPr lang="en-US"/>
        </a:p>
      </dgm:t>
    </dgm:pt>
    <dgm:pt modelId="{0A5F7B38-518C-48B9-97BA-427D01036BD7}">
      <dgm:prSet/>
      <dgm:spPr/>
      <dgm:t>
        <a:bodyPr/>
        <a:lstStyle/>
        <a:p>
          <a:r>
            <a:rPr lang="it-IT" b="1" dirty="0"/>
            <a:t>Key idea:</a:t>
          </a:r>
          <a:r>
            <a:rPr lang="it-IT" dirty="0"/>
            <a:t> </a:t>
          </a:r>
          <a:r>
            <a:rPr lang="it-IT" dirty="0" err="1"/>
            <a:t>DeFi</a:t>
          </a:r>
          <a:r>
            <a:rPr lang="it-IT" dirty="0"/>
            <a:t> </a:t>
          </a:r>
          <a:r>
            <a:rPr lang="it-IT" dirty="0" err="1"/>
            <a:t>exposes</a:t>
          </a:r>
          <a:r>
            <a:rPr lang="it-IT" dirty="0"/>
            <a:t> gaps in </a:t>
          </a:r>
          <a:r>
            <a:rPr lang="it-IT" dirty="0" err="1"/>
            <a:t>traditional</a:t>
          </a:r>
          <a:r>
            <a:rPr lang="it-IT" dirty="0"/>
            <a:t> </a:t>
          </a:r>
          <a:r>
            <a:rPr lang="it-IT" dirty="0" err="1"/>
            <a:t>regulatory</a:t>
          </a:r>
          <a:r>
            <a:rPr lang="it-IT" dirty="0"/>
            <a:t> frameworks (</a:t>
          </a:r>
          <a:r>
            <a:rPr lang="it-IT" dirty="0" err="1"/>
            <a:t>MiCA</a:t>
          </a:r>
          <a:r>
            <a:rPr lang="it-IT" dirty="0"/>
            <a:t> </a:t>
          </a:r>
          <a:r>
            <a:rPr lang="it-IT" dirty="0" err="1"/>
            <a:t>as</a:t>
          </a:r>
          <a:r>
            <a:rPr lang="it-IT" dirty="0"/>
            <a:t> a </a:t>
          </a:r>
          <a:r>
            <a:rPr lang="it-IT" dirty="0" err="1"/>
            <a:t>reference</a:t>
          </a:r>
          <a:r>
            <a:rPr lang="it-IT" dirty="0"/>
            <a:t> </a:t>
          </a:r>
          <a:r>
            <a:rPr lang="it-IT" dirty="0" err="1"/>
            <a:t>boundary</a:t>
          </a:r>
          <a:r>
            <a:rPr lang="it-IT" dirty="0"/>
            <a:t>, </a:t>
          </a:r>
          <a:r>
            <a:rPr lang="it-IT" dirty="0" err="1"/>
            <a:t>not</a:t>
          </a:r>
          <a:r>
            <a:rPr lang="it-IT" dirty="0"/>
            <a:t> a </a:t>
          </a:r>
          <a:r>
            <a:rPr lang="it-IT" dirty="0" err="1"/>
            <a:t>solution</a:t>
          </a:r>
          <a:r>
            <a:rPr lang="it-IT" dirty="0"/>
            <a:t>)</a:t>
          </a:r>
          <a:endParaRPr lang="en-US" dirty="0"/>
        </a:p>
      </dgm:t>
    </dgm:pt>
    <dgm:pt modelId="{37141A9B-1911-4732-9EBC-636994373F63}" type="parTrans" cxnId="{54F4A71C-AF64-495D-BE67-75F48C15EDB3}">
      <dgm:prSet/>
      <dgm:spPr/>
      <dgm:t>
        <a:bodyPr/>
        <a:lstStyle/>
        <a:p>
          <a:endParaRPr lang="en-US"/>
        </a:p>
      </dgm:t>
    </dgm:pt>
    <dgm:pt modelId="{4AAFB310-49C5-417A-80B7-CF4FADCF62FF}" type="sibTrans" cxnId="{54F4A71C-AF64-495D-BE67-75F48C15EDB3}">
      <dgm:prSet/>
      <dgm:spPr/>
      <dgm:t>
        <a:bodyPr/>
        <a:lstStyle/>
        <a:p>
          <a:endParaRPr lang="en-US"/>
        </a:p>
      </dgm:t>
    </dgm:pt>
    <dgm:pt modelId="{9BE302CD-1508-47F9-8DA7-7B356A124E49}">
      <dgm:prSet/>
      <dgm:spPr/>
      <dgm:t>
        <a:bodyPr/>
        <a:lstStyle/>
        <a:p>
          <a:r>
            <a:rPr lang="it-IT" b="1"/>
            <a:t>Purpose</a:t>
          </a:r>
          <a:r>
            <a:rPr lang="it-IT"/>
            <a:t>: Frame supervisory questions for interdisciplinary discussion</a:t>
          </a:r>
          <a:endParaRPr lang="en-US"/>
        </a:p>
      </dgm:t>
    </dgm:pt>
    <dgm:pt modelId="{DBA19426-21D7-4CE4-B2B1-76C8DE4AFFBE}" type="parTrans" cxnId="{B6A36673-CDBD-4471-BC77-D740ABBA0E0A}">
      <dgm:prSet/>
      <dgm:spPr/>
      <dgm:t>
        <a:bodyPr/>
        <a:lstStyle/>
        <a:p>
          <a:endParaRPr lang="en-US"/>
        </a:p>
      </dgm:t>
    </dgm:pt>
    <dgm:pt modelId="{DEF412B5-4DA3-4E70-A60B-4E8167CF3541}" type="sibTrans" cxnId="{B6A36673-CDBD-4471-BC77-D740ABBA0E0A}">
      <dgm:prSet/>
      <dgm:spPr/>
      <dgm:t>
        <a:bodyPr/>
        <a:lstStyle/>
        <a:p>
          <a:endParaRPr lang="en-US"/>
        </a:p>
      </dgm:t>
    </dgm:pt>
    <dgm:pt modelId="{0C5CB1BA-536A-4843-B76D-C649721AB1CC}" type="pres">
      <dgm:prSet presAssocID="{F0D735E7-9242-428E-B743-16A48F251C39}" presName="root" presStyleCnt="0">
        <dgm:presLayoutVars>
          <dgm:dir/>
          <dgm:resizeHandles val="exact"/>
        </dgm:presLayoutVars>
      </dgm:prSet>
      <dgm:spPr/>
    </dgm:pt>
    <dgm:pt modelId="{EACF7DB6-B350-4513-946C-1BC69FD6F8CB}" type="pres">
      <dgm:prSet presAssocID="{6D03436E-C462-4C56-87DE-943E4C7C2388}" presName="compNode" presStyleCnt="0"/>
      <dgm:spPr/>
    </dgm:pt>
    <dgm:pt modelId="{A0AD36A6-A500-4ADA-A941-EC6F2A2139BF}" type="pres">
      <dgm:prSet presAssocID="{6D03436E-C462-4C56-87DE-943E4C7C2388}" presName="bgRect" presStyleLbl="bgShp" presStyleIdx="0" presStyleCnt="3"/>
      <dgm:spPr/>
    </dgm:pt>
    <dgm:pt modelId="{C01E22F9-AAFD-4635-A989-D87A319EB138}" type="pres">
      <dgm:prSet presAssocID="{6D03436E-C462-4C56-87DE-943E4C7C23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naro"/>
        </a:ext>
      </dgm:extLst>
    </dgm:pt>
    <dgm:pt modelId="{BB06A89E-EADF-45C3-B26B-D4CF65730359}" type="pres">
      <dgm:prSet presAssocID="{6D03436E-C462-4C56-87DE-943E4C7C2388}" presName="spaceRect" presStyleCnt="0"/>
      <dgm:spPr/>
    </dgm:pt>
    <dgm:pt modelId="{72A5CCB4-5E7C-4F7F-9BC0-DEE048007725}" type="pres">
      <dgm:prSet presAssocID="{6D03436E-C462-4C56-87DE-943E4C7C2388}" presName="parTx" presStyleLbl="revTx" presStyleIdx="0" presStyleCnt="3">
        <dgm:presLayoutVars>
          <dgm:chMax val="0"/>
          <dgm:chPref val="0"/>
        </dgm:presLayoutVars>
      </dgm:prSet>
      <dgm:spPr/>
    </dgm:pt>
    <dgm:pt modelId="{C1E12007-DF13-4365-A688-54FB8EDF24E7}" type="pres">
      <dgm:prSet presAssocID="{74D52220-0BBA-4F51-B02F-D1E60417CFA9}" presName="sibTrans" presStyleCnt="0"/>
      <dgm:spPr/>
    </dgm:pt>
    <dgm:pt modelId="{7216CEFF-C756-40A2-BBB6-328AD8368EE4}" type="pres">
      <dgm:prSet presAssocID="{0A5F7B38-518C-48B9-97BA-427D01036BD7}" presName="compNode" presStyleCnt="0"/>
      <dgm:spPr/>
    </dgm:pt>
    <dgm:pt modelId="{B5CB9278-B38E-48A9-A22E-FA3F78183BBA}" type="pres">
      <dgm:prSet presAssocID="{0A5F7B38-518C-48B9-97BA-427D01036BD7}" presName="bgRect" presStyleLbl="bgShp" presStyleIdx="1" presStyleCnt="3"/>
      <dgm:spPr/>
    </dgm:pt>
    <dgm:pt modelId="{98B286AD-49F0-4432-8DB0-8C63A51E126E}" type="pres">
      <dgm:prSet presAssocID="{0A5F7B38-518C-48B9-97BA-427D01036B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mpadina"/>
        </a:ext>
      </dgm:extLst>
    </dgm:pt>
    <dgm:pt modelId="{F79F74A4-74FC-4EBF-BD41-D9DB19BD1E4B}" type="pres">
      <dgm:prSet presAssocID="{0A5F7B38-518C-48B9-97BA-427D01036BD7}" presName="spaceRect" presStyleCnt="0"/>
      <dgm:spPr/>
    </dgm:pt>
    <dgm:pt modelId="{7DC17A36-1AC7-482C-A364-D2B397316E48}" type="pres">
      <dgm:prSet presAssocID="{0A5F7B38-518C-48B9-97BA-427D01036BD7}" presName="parTx" presStyleLbl="revTx" presStyleIdx="1" presStyleCnt="3">
        <dgm:presLayoutVars>
          <dgm:chMax val="0"/>
          <dgm:chPref val="0"/>
        </dgm:presLayoutVars>
      </dgm:prSet>
      <dgm:spPr/>
    </dgm:pt>
    <dgm:pt modelId="{9073FE2A-AA85-40C7-8BAC-1DB7D34B2DE5}" type="pres">
      <dgm:prSet presAssocID="{4AAFB310-49C5-417A-80B7-CF4FADCF62FF}" presName="sibTrans" presStyleCnt="0"/>
      <dgm:spPr/>
    </dgm:pt>
    <dgm:pt modelId="{289D31FC-101F-4AF8-927F-0A7566883E72}" type="pres">
      <dgm:prSet presAssocID="{9BE302CD-1508-47F9-8DA7-7B356A124E49}" presName="compNode" presStyleCnt="0"/>
      <dgm:spPr/>
    </dgm:pt>
    <dgm:pt modelId="{50EF2F8F-0680-4F94-AFCC-5B800924BCD6}" type="pres">
      <dgm:prSet presAssocID="{9BE302CD-1508-47F9-8DA7-7B356A124E49}" presName="bgRect" presStyleLbl="bgShp" presStyleIdx="2" presStyleCnt="3"/>
      <dgm:spPr/>
    </dgm:pt>
    <dgm:pt modelId="{021BB28B-6BA7-4E0F-8742-3EF2AEC5B10F}" type="pres">
      <dgm:prSet presAssocID="{9BE302CD-1508-47F9-8DA7-7B356A124E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23D230-0493-421E-9076-E39A1241AB37}" type="pres">
      <dgm:prSet presAssocID="{9BE302CD-1508-47F9-8DA7-7B356A124E49}" presName="spaceRect" presStyleCnt="0"/>
      <dgm:spPr/>
    </dgm:pt>
    <dgm:pt modelId="{C8537618-081F-407C-BACF-96E4DBD11839}" type="pres">
      <dgm:prSet presAssocID="{9BE302CD-1508-47F9-8DA7-7B356A124E4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F4A71C-AF64-495D-BE67-75F48C15EDB3}" srcId="{F0D735E7-9242-428E-B743-16A48F251C39}" destId="{0A5F7B38-518C-48B9-97BA-427D01036BD7}" srcOrd="1" destOrd="0" parTransId="{37141A9B-1911-4732-9EBC-636994373F63}" sibTransId="{4AAFB310-49C5-417A-80B7-CF4FADCF62FF}"/>
    <dgm:cxn modelId="{B9B7AD40-2B56-4240-B46C-BE409FACE79B}" srcId="{F0D735E7-9242-428E-B743-16A48F251C39}" destId="{6D03436E-C462-4C56-87DE-943E4C7C2388}" srcOrd="0" destOrd="0" parTransId="{C292C9B3-00E6-4439-9165-8FC19F1CC228}" sibTransId="{74D52220-0BBA-4F51-B02F-D1E60417CFA9}"/>
    <dgm:cxn modelId="{B6A36673-CDBD-4471-BC77-D740ABBA0E0A}" srcId="{F0D735E7-9242-428E-B743-16A48F251C39}" destId="{9BE302CD-1508-47F9-8DA7-7B356A124E49}" srcOrd="2" destOrd="0" parTransId="{DBA19426-21D7-4CE4-B2B1-76C8DE4AFFBE}" sibTransId="{DEF412B5-4DA3-4E70-A60B-4E8167CF3541}"/>
    <dgm:cxn modelId="{F33C408C-9483-4C27-A1CA-2F56142B7909}" type="presOf" srcId="{9BE302CD-1508-47F9-8DA7-7B356A124E49}" destId="{C8537618-081F-407C-BACF-96E4DBD11839}" srcOrd="0" destOrd="0" presId="urn:microsoft.com/office/officeart/2018/2/layout/IconVerticalSolidList"/>
    <dgm:cxn modelId="{3A77E9CE-40B2-401E-91EB-67C44B9EEB6C}" type="presOf" srcId="{0A5F7B38-518C-48B9-97BA-427D01036BD7}" destId="{7DC17A36-1AC7-482C-A364-D2B397316E48}" srcOrd="0" destOrd="0" presId="urn:microsoft.com/office/officeart/2018/2/layout/IconVerticalSolidList"/>
    <dgm:cxn modelId="{31672EF2-B8C3-4042-AC31-ED85DD3C6BA2}" type="presOf" srcId="{6D03436E-C462-4C56-87DE-943E4C7C2388}" destId="{72A5CCB4-5E7C-4F7F-9BC0-DEE048007725}" srcOrd="0" destOrd="0" presId="urn:microsoft.com/office/officeart/2018/2/layout/IconVerticalSolidList"/>
    <dgm:cxn modelId="{52776BF5-0378-4AEF-B93B-90C011BEDE75}" type="presOf" srcId="{F0D735E7-9242-428E-B743-16A48F251C39}" destId="{0C5CB1BA-536A-4843-B76D-C649721AB1CC}" srcOrd="0" destOrd="0" presId="urn:microsoft.com/office/officeart/2018/2/layout/IconVerticalSolidList"/>
    <dgm:cxn modelId="{C79859A7-9F2E-4E48-85C3-E076F7414E3B}" type="presParOf" srcId="{0C5CB1BA-536A-4843-B76D-C649721AB1CC}" destId="{EACF7DB6-B350-4513-946C-1BC69FD6F8CB}" srcOrd="0" destOrd="0" presId="urn:microsoft.com/office/officeart/2018/2/layout/IconVerticalSolidList"/>
    <dgm:cxn modelId="{4B835879-8C14-44A1-9BD9-5118B5DB2681}" type="presParOf" srcId="{EACF7DB6-B350-4513-946C-1BC69FD6F8CB}" destId="{A0AD36A6-A500-4ADA-A941-EC6F2A2139BF}" srcOrd="0" destOrd="0" presId="urn:microsoft.com/office/officeart/2018/2/layout/IconVerticalSolidList"/>
    <dgm:cxn modelId="{4C75A960-63E1-4063-9C63-6B197B4A25A6}" type="presParOf" srcId="{EACF7DB6-B350-4513-946C-1BC69FD6F8CB}" destId="{C01E22F9-AAFD-4635-A989-D87A319EB138}" srcOrd="1" destOrd="0" presId="urn:microsoft.com/office/officeart/2018/2/layout/IconVerticalSolidList"/>
    <dgm:cxn modelId="{7290E9BE-5CF4-418D-AF82-5EF24743A3BF}" type="presParOf" srcId="{EACF7DB6-B350-4513-946C-1BC69FD6F8CB}" destId="{BB06A89E-EADF-45C3-B26B-D4CF65730359}" srcOrd="2" destOrd="0" presId="urn:microsoft.com/office/officeart/2018/2/layout/IconVerticalSolidList"/>
    <dgm:cxn modelId="{E488B592-46B0-4F44-96BF-A29B027D97E4}" type="presParOf" srcId="{EACF7DB6-B350-4513-946C-1BC69FD6F8CB}" destId="{72A5CCB4-5E7C-4F7F-9BC0-DEE048007725}" srcOrd="3" destOrd="0" presId="urn:microsoft.com/office/officeart/2018/2/layout/IconVerticalSolidList"/>
    <dgm:cxn modelId="{B6B9BD6B-D8A4-48FC-BD38-2922247C9219}" type="presParOf" srcId="{0C5CB1BA-536A-4843-B76D-C649721AB1CC}" destId="{C1E12007-DF13-4365-A688-54FB8EDF24E7}" srcOrd="1" destOrd="0" presId="urn:microsoft.com/office/officeart/2018/2/layout/IconVerticalSolidList"/>
    <dgm:cxn modelId="{74904908-A481-46D8-B1A2-8EC7F1F38C49}" type="presParOf" srcId="{0C5CB1BA-536A-4843-B76D-C649721AB1CC}" destId="{7216CEFF-C756-40A2-BBB6-328AD8368EE4}" srcOrd="2" destOrd="0" presId="urn:microsoft.com/office/officeart/2018/2/layout/IconVerticalSolidList"/>
    <dgm:cxn modelId="{23EB2F78-1AA7-48E1-ACD9-B91E4678EDC9}" type="presParOf" srcId="{7216CEFF-C756-40A2-BBB6-328AD8368EE4}" destId="{B5CB9278-B38E-48A9-A22E-FA3F78183BBA}" srcOrd="0" destOrd="0" presId="urn:microsoft.com/office/officeart/2018/2/layout/IconVerticalSolidList"/>
    <dgm:cxn modelId="{A62DF06A-7DDF-4938-95AC-C61F542AC8BD}" type="presParOf" srcId="{7216CEFF-C756-40A2-BBB6-328AD8368EE4}" destId="{98B286AD-49F0-4432-8DB0-8C63A51E126E}" srcOrd="1" destOrd="0" presId="urn:microsoft.com/office/officeart/2018/2/layout/IconVerticalSolidList"/>
    <dgm:cxn modelId="{25A5DAF6-1C9C-4687-9450-252439010891}" type="presParOf" srcId="{7216CEFF-C756-40A2-BBB6-328AD8368EE4}" destId="{F79F74A4-74FC-4EBF-BD41-D9DB19BD1E4B}" srcOrd="2" destOrd="0" presId="urn:microsoft.com/office/officeart/2018/2/layout/IconVerticalSolidList"/>
    <dgm:cxn modelId="{0DEB9639-2FAD-4B0D-963B-8249BA909C0C}" type="presParOf" srcId="{7216CEFF-C756-40A2-BBB6-328AD8368EE4}" destId="{7DC17A36-1AC7-482C-A364-D2B397316E48}" srcOrd="3" destOrd="0" presId="urn:microsoft.com/office/officeart/2018/2/layout/IconVerticalSolidList"/>
    <dgm:cxn modelId="{1AD168C1-3051-4BD0-83F3-4386FB2FBD6D}" type="presParOf" srcId="{0C5CB1BA-536A-4843-B76D-C649721AB1CC}" destId="{9073FE2A-AA85-40C7-8BAC-1DB7D34B2DE5}" srcOrd="3" destOrd="0" presId="urn:microsoft.com/office/officeart/2018/2/layout/IconVerticalSolidList"/>
    <dgm:cxn modelId="{16C53AD6-9C54-40B7-B885-A536238D7B52}" type="presParOf" srcId="{0C5CB1BA-536A-4843-B76D-C649721AB1CC}" destId="{289D31FC-101F-4AF8-927F-0A7566883E72}" srcOrd="4" destOrd="0" presId="urn:microsoft.com/office/officeart/2018/2/layout/IconVerticalSolidList"/>
    <dgm:cxn modelId="{02DF0F4E-0567-423A-AC7A-8E3F0FC0E237}" type="presParOf" srcId="{289D31FC-101F-4AF8-927F-0A7566883E72}" destId="{50EF2F8F-0680-4F94-AFCC-5B800924BCD6}" srcOrd="0" destOrd="0" presId="urn:microsoft.com/office/officeart/2018/2/layout/IconVerticalSolidList"/>
    <dgm:cxn modelId="{3C35B6DC-4A42-4CC0-9036-087CD109ECBA}" type="presParOf" srcId="{289D31FC-101F-4AF8-927F-0A7566883E72}" destId="{021BB28B-6BA7-4E0F-8742-3EF2AEC5B10F}" srcOrd="1" destOrd="0" presId="urn:microsoft.com/office/officeart/2018/2/layout/IconVerticalSolidList"/>
    <dgm:cxn modelId="{3187D4C6-0299-4BBE-8503-03EC28F5BA90}" type="presParOf" srcId="{289D31FC-101F-4AF8-927F-0A7566883E72}" destId="{D723D230-0493-421E-9076-E39A1241AB37}" srcOrd="2" destOrd="0" presId="urn:microsoft.com/office/officeart/2018/2/layout/IconVerticalSolidList"/>
    <dgm:cxn modelId="{E7CB5A80-011A-4594-A6D8-BF1E0472A817}" type="presParOf" srcId="{289D31FC-101F-4AF8-927F-0A7566883E72}" destId="{C8537618-081F-407C-BACF-96E4DBD118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E423E-4DBB-4E99-8068-86BC465303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29F4D4-C236-4D94-A569-95ACC486F0E8}">
      <dgm:prSet/>
      <dgm:spPr/>
      <dgm:t>
        <a:bodyPr/>
        <a:lstStyle/>
        <a:p>
          <a:r>
            <a:rPr lang="it-IT" b="1" i="0" baseline="0"/>
            <a:t>DeFi changes how financial activity is organised</a:t>
          </a:r>
          <a:r>
            <a:rPr lang="it-IT" b="0" i="0" baseline="0"/>
            <a:t>, shifting where risks emerge.</a:t>
          </a:r>
          <a:endParaRPr lang="en-US"/>
        </a:p>
      </dgm:t>
    </dgm:pt>
    <dgm:pt modelId="{F7E34FAA-9EBD-4E7E-8CC0-BD6E68CABC30}" type="parTrans" cxnId="{EAA71B8D-42C5-4F07-B189-692C65CEAAC8}">
      <dgm:prSet/>
      <dgm:spPr/>
      <dgm:t>
        <a:bodyPr/>
        <a:lstStyle/>
        <a:p>
          <a:endParaRPr lang="en-US"/>
        </a:p>
      </dgm:t>
    </dgm:pt>
    <dgm:pt modelId="{56A832E8-B37C-4C45-8721-0F8BD68D18A1}" type="sibTrans" cxnId="{EAA71B8D-42C5-4F07-B189-692C65CEAAC8}">
      <dgm:prSet/>
      <dgm:spPr/>
      <dgm:t>
        <a:bodyPr/>
        <a:lstStyle/>
        <a:p>
          <a:endParaRPr lang="en-US"/>
        </a:p>
      </dgm:t>
    </dgm:pt>
    <dgm:pt modelId="{DB725B6C-010C-42FC-871A-AEDE694A48EE}">
      <dgm:prSet/>
      <dgm:spPr/>
      <dgm:t>
        <a:bodyPr/>
        <a:lstStyle/>
        <a:p>
          <a:r>
            <a:rPr lang="it-IT" b="1" i="0" baseline="0"/>
            <a:t>Lack of intermediaries and governance complicates supervision and accountability.</a:t>
          </a:r>
          <a:endParaRPr lang="en-US"/>
        </a:p>
      </dgm:t>
    </dgm:pt>
    <dgm:pt modelId="{A071B8A0-354F-4C7C-B374-3A4180E01126}" type="parTrans" cxnId="{975EC239-F38E-421E-828F-3D366D94B093}">
      <dgm:prSet/>
      <dgm:spPr/>
      <dgm:t>
        <a:bodyPr/>
        <a:lstStyle/>
        <a:p>
          <a:endParaRPr lang="en-US"/>
        </a:p>
      </dgm:t>
    </dgm:pt>
    <dgm:pt modelId="{3CFB5DE8-1910-4598-81AC-888CF12AE8B7}" type="sibTrans" cxnId="{975EC239-F38E-421E-828F-3D366D94B093}">
      <dgm:prSet/>
      <dgm:spPr/>
      <dgm:t>
        <a:bodyPr/>
        <a:lstStyle/>
        <a:p>
          <a:endParaRPr lang="en-US"/>
        </a:p>
      </dgm:t>
    </dgm:pt>
    <dgm:pt modelId="{22DC1880-A06F-4799-A72B-B49000009C3A}">
      <dgm:prSet/>
      <dgm:spPr/>
      <dgm:t>
        <a:bodyPr/>
        <a:lstStyle/>
        <a:p>
          <a:r>
            <a:rPr lang="it-IT" b="1" i="0" baseline="0"/>
            <a:t>Global and cross-border structures weaken territorial oversight.</a:t>
          </a:r>
          <a:endParaRPr lang="en-US"/>
        </a:p>
      </dgm:t>
    </dgm:pt>
    <dgm:pt modelId="{E654528A-9501-43E1-9E51-4CF122BB7AC5}" type="parTrans" cxnId="{58F324EB-77C6-48D3-BFD4-B16CC9F313E5}">
      <dgm:prSet/>
      <dgm:spPr/>
      <dgm:t>
        <a:bodyPr/>
        <a:lstStyle/>
        <a:p>
          <a:endParaRPr lang="en-US"/>
        </a:p>
      </dgm:t>
    </dgm:pt>
    <dgm:pt modelId="{6EF08B62-7DE1-4EF8-94BD-D21E433FD4A6}" type="sibTrans" cxnId="{58F324EB-77C6-48D3-BFD4-B16CC9F313E5}">
      <dgm:prSet/>
      <dgm:spPr/>
      <dgm:t>
        <a:bodyPr/>
        <a:lstStyle/>
        <a:p>
          <a:endParaRPr lang="en-US"/>
        </a:p>
      </dgm:t>
    </dgm:pt>
    <dgm:pt modelId="{3B3F0F22-0930-407E-B62B-CF6DF9DD55F5}" type="pres">
      <dgm:prSet presAssocID="{5D2E423E-4DBB-4E99-8068-86BC46530346}" presName="root" presStyleCnt="0">
        <dgm:presLayoutVars>
          <dgm:dir/>
          <dgm:resizeHandles val="exact"/>
        </dgm:presLayoutVars>
      </dgm:prSet>
      <dgm:spPr/>
    </dgm:pt>
    <dgm:pt modelId="{2B9C48A6-38F0-4E0B-89CC-33571DD8B382}" type="pres">
      <dgm:prSet presAssocID="{4029F4D4-C236-4D94-A569-95ACC486F0E8}" presName="compNode" presStyleCnt="0"/>
      <dgm:spPr/>
    </dgm:pt>
    <dgm:pt modelId="{4ABDB292-5DDC-4EDC-81B1-F63F086A21C7}" type="pres">
      <dgm:prSet presAssocID="{4029F4D4-C236-4D94-A569-95ACC486F0E8}" presName="bgRect" presStyleLbl="bgShp" presStyleIdx="0" presStyleCnt="3"/>
      <dgm:spPr/>
    </dgm:pt>
    <dgm:pt modelId="{1299481F-C454-4D98-852F-F6E8FD14DC89}" type="pres">
      <dgm:prSet presAssocID="{4029F4D4-C236-4D94-A569-95ACC486F0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BB61A756-44F2-4852-A89E-332D9385C65E}" type="pres">
      <dgm:prSet presAssocID="{4029F4D4-C236-4D94-A569-95ACC486F0E8}" presName="spaceRect" presStyleCnt="0"/>
      <dgm:spPr/>
    </dgm:pt>
    <dgm:pt modelId="{4984F674-BF44-4746-874D-B0C6867377CF}" type="pres">
      <dgm:prSet presAssocID="{4029F4D4-C236-4D94-A569-95ACC486F0E8}" presName="parTx" presStyleLbl="revTx" presStyleIdx="0" presStyleCnt="3">
        <dgm:presLayoutVars>
          <dgm:chMax val="0"/>
          <dgm:chPref val="0"/>
        </dgm:presLayoutVars>
      </dgm:prSet>
      <dgm:spPr/>
    </dgm:pt>
    <dgm:pt modelId="{1776F193-148E-4774-90FC-99F8F7B50F29}" type="pres">
      <dgm:prSet presAssocID="{56A832E8-B37C-4C45-8721-0F8BD68D18A1}" presName="sibTrans" presStyleCnt="0"/>
      <dgm:spPr/>
    </dgm:pt>
    <dgm:pt modelId="{CE98F22A-EC74-41B6-B233-617B0904D45E}" type="pres">
      <dgm:prSet presAssocID="{DB725B6C-010C-42FC-871A-AEDE694A48EE}" presName="compNode" presStyleCnt="0"/>
      <dgm:spPr/>
    </dgm:pt>
    <dgm:pt modelId="{3672A8F9-AEE3-45F9-823E-FFAEE7E1E18B}" type="pres">
      <dgm:prSet presAssocID="{DB725B6C-010C-42FC-871A-AEDE694A48EE}" presName="bgRect" presStyleLbl="bgShp" presStyleIdx="1" presStyleCnt="3"/>
      <dgm:spPr/>
    </dgm:pt>
    <dgm:pt modelId="{CE91B604-2CA0-4279-87A1-D6CC3876ED1C}" type="pres">
      <dgm:prSet presAssocID="{DB725B6C-010C-42FC-871A-AEDE694A48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05DA5699-A53B-4240-981E-8FD764C0D4B3}" type="pres">
      <dgm:prSet presAssocID="{DB725B6C-010C-42FC-871A-AEDE694A48EE}" presName="spaceRect" presStyleCnt="0"/>
      <dgm:spPr/>
    </dgm:pt>
    <dgm:pt modelId="{5F69734D-62EC-4867-A2E9-2427490151A5}" type="pres">
      <dgm:prSet presAssocID="{DB725B6C-010C-42FC-871A-AEDE694A48EE}" presName="parTx" presStyleLbl="revTx" presStyleIdx="1" presStyleCnt="3">
        <dgm:presLayoutVars>
          <dgm:chMax val="0"/>
          <dgm:chPref val="0"/>
        </dgm:presLayoutVars>
      </dgm:prSet>
      <dgm:spPr/>
    </dgm:pt>
    <dgm:pt modelId="{06D94D9C-FE5C-41B4-97B0-9A17572DF7EB}" type="pres">
      <dgm:prSet presAssocID="{3CFB5DE8-1910-4598-81AC-888CF12AE8B7}" presName="sibTrans" presStyleCnt="0"/>
      <dgm:spPr/>
    </dgm:pt>
    <dgm:pt modelId="{9D69B1DA-CF81-4F2D-A123-62EB93461302}" type="pres">
      <dgm:prSet presAssocID="{22DC1880-A06F-4799-A72B-B49000009C3A}" presName="compNode" presStyleCnt="0"/>
      <dgm:spPr/>
    </dgm:pt>
    <dgm:pt modelId="{9A2F1994-C2E0-4E8E-BAA9-CBACEA120169}" type="pres">
      <dgm:prSet presAssocID="{22DC1880-A06F-4799-A72B-B49000009C3A}" presName="bgRect" presStyleLbl="bgShp" presStyleIdx="2" presStyleCnt="3"/>
      <dgm:spPr/>
    </dgm:pt>
    <dgm:pt modelId="{CBC1D064-9FE5-47DE-BF6D-E2FA5679E000}" type="pres">
      <dgm:prSet presAssocID="{22DC1880-A06F-4799-A72B-B49000009C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8B5E8C06-BF09-4CE1-B63D-2118100E0216}" type="pres">
      <dgm:prSet presAssocID="{22DC1880-A06F-4799-A72B-B49000009C3A}" presName="spaceRect" presStyleCnt="0"/>
      <dgm:spPr/>
    </dgm:pt>
    <dgm:pt modelId="{65C03779-CE7A-400A-8CDB-D06B3D421A89}" type="pres">
      <dgm:prSet presAssocID="{22DC1880-A06F-4799-A72B-B49000009C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8996D28-C710-4B9D-8048-2E1E5275C110}" type="presOf" srcId="{5D2E423E-4DBB-4E99-8068-86BC46530346}" destId="{3B3F0F22-0930-407E-B62B-CF6DF9DD55F5}" srcOrd="0" destOrd="0" presId="urn:microsoft.com/office/officeart/2018/2/layout/IconVerticalSolidList"/>
    <dgm:cxn modelId="{975EC239-F38E-421E-828F-3D366D94B093}" srcId="{5D2E423E-4DBB-4E99-8068-86BC46530346}" destId="{DB725B6C-010C-42FC-871A-AEDE694A48EE}" srcOrd="1" destOrd="0" parTransId="{A071B8A0-354F-4C7C-B374-3A4180E01126}" sibTransId="{3CFB5DE8-1910-4598-81AC-888CF12AE8B7}"/>
    <dgm:cxn modelId="{351B5489-8238-4356-B4A2-F123DA26ACB2}" type="presOf" srcId="{4029F4D4-C236-4D94-A569-95ACC486F0E8}" destId="{4984F674-BF44-4746-874D-B0C6867377CF}" srcOrd="0" destOrd="0" presId="urn:microsoft.com/office/officeart/2018/2/layout/IconVerticalSolidList"/>
    <dgm:cxn modelId="{EAA71B8D-42C5-4F07-B189-692C65CEAAC8}" srcId="{5D2E423E-4DBB-4E99-8068-86BC46530346}" destId="{4029F4D4-C236-4D94-A569-95ACC486F0E8}" srcOrd="0" destOrd="0" parTransId="{F7E34FAA-9EBD-4E7E-8CC0-BD6E68CABC30}" sibTransId="{56A832E8-B37C-4C45-8721-0F8BD68D18A1}"/>
    <dgm:cxn modelId="{B1330DAC-330E-4B35-A7F2-E9589BFAB550}" type="presOf" srcId="{DB725B6C-010C-42FC-871A-AEDE694A48EE}" destId="{5F69734D-62EC-4867-A2E9-2427490151A5}" srcOrd="0" destOrd="0" presId="urn:microsoft.com/office/officeart/2018/2/layout/IconVerticalSolidList"/>
    <dgm:cxn modelId="{F43004BF-34B9-42C1-A521-64D4EA80193B}" type="presOf" srcId="{22DC1880-A06F-4799-A72B-B49000009C3A}" destId="{65C03779-CE7A-400A-8CDB-D06B3D421A89}" srcOrd="0" destOrd="0" presId="urn:microsoft.com/office/officeart/2018/2/layout/IconVerticalSolidList"/>
    <dgm:cxn modelId="{58F324EB-77C6-48D3-BFD4-B16CC9F313E5}" srcId="{5D2E423E-4DBB-4E99-8068-86BC46530346}" destId="{22DC1880-A06F-4799-A72B-B49000009C3A}" srcOrd="2" destOrd="0" parTransId="{E654528A-9501-43E1-9E51-4CF122BB7AC5}" sibTransId="{6EF08B62-7DE1-4EF8-94BD-D21E433FD4A6}"/>
    <dgm:cxn modelId="{450D8E39-FEC1-40EA-9D50-5F96739D7F13}" type="presParOf" srcId="{3B3F0F22-0930-407E-B62B-CF6DF9DD55F5}" destId="{2B9C48A6-38F0-4E0B-89CC-33571DD8B382}" srcOrd="0" destOrd="0" presId="urn:microsoft.com/office/officeart/2018/2/layout/IconVerticalSolidList"/>
    <dgm:cxn modelId="{E7F05354-DA21-4628-831D-8788883D7AA1}" type="presParOf" srcId="{2B9C48A6-38F0-4E0B-89CC-33571DD8B382}" destId="{4ABDB292-5DDC-4EDC-81B1-F63F086A21C7}" srcOrd="0" destOrd="0" presId="urn:microsoft.com/office/officeart/2018/2/layout/IconVerticalSolidList"/>
    <dgm:cxn modelId="{34C37913-884A-4243-AD8B-0A0F0E357E34}" type="presParOf" srcId="{2B9C48A6-38F0-4E0B-89CC-33571DD8B382}" destId="{1299481F-C454-4D98-852F-F6E8FD14DC89}" srcOrd="1" destOrd="0" presId="urn:microsoft.com/office/officeart/2018/2/layout/IconVerticalSolidList"/>
    <dgm:cxn modelId="{BAF0EED3-1472-4B99-853B-587EA674FC1A}" type="presParOf" srcId="{2B9C48A6-38F0-4E0B-89CC-33571DD8B382}" destId="{BB61A756-44F2-4852-A89E-332D9385C65E}" srcOrd="2" destOrd="0" presId="urn:microsoft.com/office/officeart/2018/2/layout/IconVerticalSolidList"/>
    <dgm:cxn modelId="{0BE3A72F-BC3C-4BE7-BB14-202ABFB5F7D7}" type="presParOf" srcId="{2B9C48A6-38F0-4E0B-89CC-33571DD8B382}" destId="{4984F674-BF44-4746-874D-B0C6867377CF}" srcOrd="3" destOrd="0" presId="urn:microsoft.com/office/officeart/2018/2/layout/IconVerticalSolidList"/>
    <dgm:cxn modelId="{F5437A3B-7A64-449E-9E5A-E97BBAFAFA67}" type="presParOf" srcId="{3B3F0F22-0930-407E-B62B-CF6DF9DD55F5}" destId="{1776F193-148E-4774-90FC-99F8F7B50F29}" srcOrd="1" destOrd="0" presId="urn:microsoft.com/office/officeart/2018/2/layout/IconVerticalSolidList"/>
    <dgm:cxn modelId="{811A3C86-F1EC-4A78-B710-19D45408C461}" type="presParOf" srcId="{3B3F0F22-0930-407E-B62B-CF6DF9DD55F5}" destId="{CE98F22A-EC74-41B6-B233-617B0904D45E}" srcOrd="2" destOrd="0" presId="urn:microsoft.com/office/officeart/2018/2/layout/IconVerticalSolidList"/>
    <dgm:cxn modelId="{3F0EAFA2-6599-4887-9432-657128A1BF12}" type="presParOf" srcId="{CE98F22A-EC74-41B6-B233-617B0904D45E}" destId="{3672A8F9-AEE3-45F9-823E-FFAEE7E1E18B}" srcOrd="0" destOrd="0" presId="urn:microsoft.com/office/officeart/2018/2/layout/IconVerticalSolidList"/>
    <dgm:cxn modelId="{E40412A3-E9CC-4700-9E41-AC526C1CCF9D}" type="presParOf" srcId="{CE98F22A-EC74-41B6-B233-617B0904D45E}" destId="{CE91B604-2CA0-4279-87A1-D6CC3876ED1C}" srcOrd="1" destOrd="0" presId="urn:microsoft.com/office/officeart/2018/2/layout/IconVerticalSolidList"/>
    <dgm:cxn modelId="{ADBBD645-9D2B-4BE5-9930-A9F4B621C079}" type="presParOf" srcId="{CE98F22A-EC74-41B6-B233-617B0904D45E}" destId="{05DA5699-A53B-4240-981E-8FD764C0D4B3}" srcOrd="2" destOrd="0" presId="urn:microsoft.com/office/officeart/2018/2/layout/IconVerticalSolidList"/>
    <dgm:cxn modelId="{852B58EE-13A2-4CC5-BEA4-C96FB8D2B4F0}" type="presParOf" srcId="{CE98F22A-EC74-41B6-B233-617B0904D45E}" destId="{5F69734D-62EC-4867-A2E9-2427490151A5}" srcOrd="3" destOrd="0" presId="urn:microsoft.com/office/officeart/2018/2/layout/IconVerticalSolidList"/>
    <dgm:cxn modelId="{73CDDE81-5D95-4490-B604-1057A54C7FA9}" type="presParOf" srcId="{3B3F0F22-0930-407E-B62B-CF6DF9DD55F5}" destId="{06D94D9C-FE5C-41B4-97B0-9A17572DF7EB}" srcOrd="3" destOrd="0" presId="urn:microsoft.com/office/officeart/2018/2/layout/IconVerticalSolidList"/>
    <dgm:cxn modelId="{643CF05D-B889-40A8-AFB6-54F4A5C3FE15}" type="presParOf" srcId="{3B3F0F22-0930-407E-B62B-CF6DF9DD55F5}" destId="{9D69B1DA-CF81-4F2D-A123-62EB93461302}" srcOrd="4" destOrd="0" presId="urn:microsoft.com/office/officeart/2018/2/layout/IconVerticalSolidList"/>
    <dgm:cxn modelId="{669C2D90-8601-4056-8D2C-8F28DEC32EF5}" type="presParOf" srcId="{9D69B1DA-CF81-4F2D-A123-62EB93461302}" destId="{9A2F1994-C2E0-4E8E-BAA9-CBACEA120169}" srcOrd="0" destOrd="0" presId="urn:microsoft.com/office/officeart/2018/2/layout/IconVerticalSolidList"/>
    <dgm:cxn modelId="{F52FE76B-88AE-481F-B421-AAF76F50533B}" type="presParOf" srcId="{9D69B1DA-CF81-4F2D-A123-62EB93461302}" destId="{CBC1D064-9FE5-47DE-BF6D-E2FA5679E000}" srcOrd="1" destOrd="0" presId="urn:microsoft.com/office/officeart/2018/2/layout/IconVerticalSolidList"/>
    <dgm:cxn modelId="{C79619EB-AC2F-4EEF-8D25-0F88518A74D5}" type="presParOf" srcId="{9D69B1DA-CF81-4F2D-A123-62EB93461302}" destId="{8B5E8C06-BF09-4CE1-B63D-2118100E0216}" srcOrd="2" destOrd="0" presId="urn:microsoft.com/office/officeart/2018/2/layout/IconVerticalSolidList"/>
    <dgm:cxn modelId="{734FA2A8-D5D8-4433-BAC1-DEB82E9210A4}" type="presParOf" srcId="{9D69B1DA-CF81-4F2D-A123-62EB93461302}" destId="{65C03779-CE7A-400A-8CDB-D06B3D421A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94E75-B933-45BD-AD9D-DBD9873908F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F0C7D-9C30-4228-8C7C-5C104F0DB2E5}">
      <dgm:prSet custT="1"/>
      <dgm:spPr/>
      <dgm:t>
        <a:bodyPr/>
        <a:lstStyle/>
        <a:p>
          <a:r>
            <a:rPr lang="en-US" sz="2000" dirty="0" err="1">
              <a:solidFill>
                <a:schemeClr val="tx2"/>
              </a:solidFill>
            </a:rPr>
            <a:t>MiCA</a:t>
          </a:r>
          <a:r>
            <a:rPr lang="en-US" sz="2000" dirty="0">
              <a:solidFill>
                <a:schemeClr val="tx2"/>
              </a:solidFill>
            </a:rPr>
            <a:t> has clear scope limits: fully </a:t>
          </a:r>
          <a:r>
            <a:rPr lang="en-US" sz="2000" dirty="0" err="1">
              <a:solidFill>
                <a:schemeClr val="tx2"/>
              </a:solidFill>
            </a:rPr>
            <a:t>decentralised</a:t>
          </a:r>
          <a:r>
            <a:rPr lang="en-US" sz="2000" dirty="0">
              <a:solidFill>
                <a:schemeClr val="tx2"/>
              </a:solidFill>
            </a:rPr>
            <a:t> protocols fall outside direct regulation</a:t>
          </a:r>
        </a:p>
      </dgm:t>
    </dgm:pt>
    <dgm:pt modelId="{E77FB9EA-C8E0-45A5-9D33-ED09DD8F6528}" type="parTrans" cxnId="{009773A8-7342-444D-A04F-24F3F32F25EF}">
      <dgm:prSet/>
      <dgm:spPr/>
      <dgm:t>
        <a:bodyPr/>
        <a:lstStyle/>
        <a:p>
          <a:endParaRPr lang="en-US" sz="2000"/>
        </a:p>
      </dgm:t>
    </dgm:pt>
    <dgm:pt modelId="{20D3318E-D791-4CF3-9983-4035F21C8A28}" type="sibTrans" cxnId="{009773A8-7342-444D-A04F-24F3F32F25EF}">
      <dgm:prSet/>
      <dgm:spPr/>
      <dgm:t>
        <a:bodyPr/>
        <a:lstStyle/>
        <a:p>
          <a:endParaRPr lang="en-US" sz="2000"/>
        </a:p>
      </dgm:t>
    </dgm:pt>
    <dgm:pt modelId="{6624A093-6223-4F6E-BAED-2B22C9609FF4}">
      <dgm:prSet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DeFi remains a regulatory frontier, only partially covered via intermediaries and access points</a:t>
          </a:r>
        </a:p>
      </dgm:t>
    </dgm:pt>
    <dgm:pt modelId="{31294BC5-5E0C-4E2E-AB74-7ACB78159073}" type="parTrans" cxnId="{A22D2260-B2DA-40AC-A6CA-03FC0FA2ED5E}">
      <dgm:prSet/>
      <dgm:spPr/>
      <dgm:t>
        <a:bodyPr/>
        <a:lstStyle/>
        <a:p>
          <a:endParaRPr lang="en-US" sz="2000"/>
        </a:p>
      </dgm:t>
    </dgm:pt>
    <dgm:pt modelId="{523B2BDC-F308-4484-A20D-D5199EF382F4}" type="sibTrans" cxnId="{A22D2260-B2DA-40AC-A6CA-03FC0FA2ED5E}">
      <dgm:prSet/>
      <dgm:spPr/>
      <dgm:t>
        <a:bodyPr/>
        <a:lstStyle/>
        <a:p>
          <a:endParaRPr lang="en-US" sz="2000"/>
        </a:p>
      </dgm:t>
    </dgm:pt>
    <dgm:pt modelId="{55FC3644-E9B2-497A-B99B-DE8307ABFB53}">
      <dgm:prSet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Supervisory challenges go beyond </a:t>
          </a:r>
          <a:r>
            <a:rPr lang="en-US" sz="2000" dirty="0" err="1">
              <a:solidFill>
                <a:schemeClr val="tx2"/>
              </a:solidFill>
            </a:rPr>
            <a:t>MiCA</a:t>
          </a:r>
          <a:r>
            <a:rPr lang="en-US" sz="2000" dirty="0">
              <a:solidFill>
                <a:schemeClr val="tx2"/>
              </a:solidFill>
            </a:rPr>
            <a:t>, requiring monitoring and future policy tools</a:t>
          </a:r>
        </a:p>
      </dgm:t>
    </dgm:pt>
    <dgm:pt modelId="{8C8A701C-6A73-48D7-A54D-E6D0B011FF7E}" type="parTrans" cxnId="{F1A97F1B-6324-4567-BB55-1E4CF9BFC4DE}">
      <dgm:prSet/>
      <dgm:spPr/>
      <dgm:t>
        <a:bodyPr/>
        <a:lstStyle/>
        <a:p>
          <a:endParaRPr lang="en-US" sz="2000"/>
        </a:p>
      </dgm:t>
    </dgm:pt>
    <dgm:pt modelId="{322EE955-894C-40F3-B7E0-69F180F69D28}" type="sibTrans" cxnId="{F1A97F1B-6324-4567-BB55-1E4CF9BFC4DE}">
      <dgm:prSet/>
      <dgm:spPr/>
      <dgm:t>
        <a:bodyPr/>
        <a:lstStyle/>
        <a:p>
          <a:endParaRPr lang="en-US" sz="2000"/>
        </a:p>
      </dgm:t>
    </dgm:pt>
    <dgm:pt modelId="{B8CCB3B4-63A8-4D42-8A98-C3E39F5EFFEE}" type="pres">
      <dgm:prSet presAssocID="{D6094E75-B933-45BD-AD9D-DBD9873908F2}" presName="root" presStyleCnt="0">
        <dgm:presLayoutVars>
          <dgm:dir/>
          <dgm:resizeHandles val="exact"/>
        </dgm:presLayoutVars>
      </dgm:prSet>
      <dgm:spPr/>
    </dgm:pt>
    <dgm:pt modelId="{9A553086-5589-43BC-9B21-5D2AAA6115BB}" type="pres">
      <dgm:prSet presAssocID="{9B8F0C7D-9C30-4228-8C7C-5C104F0DB2E5}" presName="compNode" presStyleCnt="0"/>
      <dgm:spPr/>
    </dgm:pt>
    <dgm:pt modelId="{FA27A939-65C6-48A6-B9EB-9AB9CD7B1D64}" type="pres">
      <dgm:prSet presAssocID="{9B8F0C7D-9C30-4228-8C7C-5C104F0DB2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67439D7-F797-4EEA-8DB7-9AD550AF23DC}" type="pres">
      <dgm:prSet presAssocID="{9B8F0C7D-9C30-4228-8C7C-5C104F0DB2E5}" presName="spaceRect" presStyleCnt="0"/>
      <dgm:spPr/>
    </dgm:pt>
    <dgm:pt modelId="{07E7A6BF-43A7-4960-B233-1CD91CA23732}" type="pres">
      <dgm:prSet presAssocID="{9B8F0C7D-9C30-4228-8C7C-5C104F0DB2E5}" presName="textRect" presStyleLbl="revTx" presStyleIdx="0" presStyleCnt="3">
        <dgm:presLayoutVars>
          <dgm:chMax val="1"/>
          <dgm:chPref val="1"/>
        </dgm:presLayoutVars>
      </dgm:prSet>
      <dgm:spPr/>
    </dgm:pt>
    <dgm:pt modelId="{F0A3A95D-B4D2-478F-98B2-D2CCE768B390}" type="pres">
      <dgm:prSet presAssocID="{20D3318E-D791-4CF3-9983-4035F21C8A28}" presName="sibTrans" presStyleCnt="0"/>
      <dgm:spPr/>
    </dgm:pt>
    <dgm:pt modelId="{D27CE4AB-79F9-4A41-B25F-81C063B4918D}" type="pres">
      <dgm:prSet presAssocID="{6624A093-6223-4F6E-BAED-2B22C9609FF4}" presName="compNode" presStyleCnt="0"/>
      <dgm:spPr/>
    </dgm:pt>
    <dgm:pt modelId="{7CADD733-C3CF-45F3-B3A0-5978D40D5A1B}" type="pres">
      <dgm:prSet presAssocID="{6624A093-6223-4F6E-BAED-2B22C9609F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CCD1965-2DF0-439C-863B-C2FA2FA86C3D}" type="pres">
      <dgm:prSet presAssocID="{6624A093-6223-4F6E-BAED-2B22C9609FF4}" presName="spaceRect" presStyleCnt="0"/>
      <dgm:spPr/>
    </dgm:pt>
    <dgm:pt modelId="{679AC535-AE32-456F-A907-834A9E1853FE}" type="pres">
      <dgm:prSet presAssocID="{6624A093-6223-4F6E-BAED-2B22C9609FF4}" presName="textRect" presStyleLbl="revTx" presStyleIdx="1" presStyleCnt="3">
        <dgm:presLayoutVars>
          <dgm:chMax val="1"/>
          <dgm:chPref val="1"/>
        </dgm:presLayoutVars>
      </dgm:prSet>
      <dgm:spPr/>
    </dgm:pt>
    <dgm:pt modelId="{9814B7DF-0296-4314-8D50-818842B05B67}" type="pres">
      <dgm:prSet presAssocID="{523B2BDC-F308-4484-A20D-D5199EF382F4}" presName="sibTrans" presStyleCnt="0"/>
      <dgm:spPr/>
    </dgm:pt>
    <dgm:pt modelId="{8A2C1B82-B15C-46C1-878B-8E096390EBA0}" type="pres">
      <dgm:prSet presAssocID="{55FC3644-E9B2-497A-B99B-DE8307ABFB53}" presName="compNode" presStyleCnt="0"/>
      <dgm:spPr/>
    </dgm:pt>
    <dgm:pt modelId="{CA0E5F19-6A98-4B85-A24C-302A082C5C3B}" type="pres">
      <dgm:prSet presAssocID="{55FC3644-E9B2-497A-B99B-DE8307ABFB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FFD0CF2-C88F-43BC-9890-175D3E15532D}" type="pres">
      <dgm:prSet presAssocID="{55FC3644-E9B2-497A-B99B-DE8307ABFB53}" presName="spaceRect" presStyleCnt="0"/>
      <dgm:spPr/>
    </dgm:pt>
    <dgm:pt modelId="{EB95FFD4-42D6-4EFD-B980-1FA6EDA25625}" type="pres">
      <dgm:prSet presAssocID="{55FC3644-E9B2-497A-B99B-DE8307ABFB5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1A97F1B-6324-4567-BB55-1E4CF9BFC4DE}" srcId="{D6094E75-B933-45BD-AD9D-DBD9873908F2}" destId="{55FC3644-E9B2-497A-B99B-DE8307ABFB53}" srcOrd="2" destOrd="0" parTransId="{8C8A701C-6A73-48D7-A54D-E6D0B011FF7E}" sibTransId="{322EE955-894C-40F3-B7E0-69F180F69D28}"/>
    <dgm:cxn modelId="{A22D2260-B2DA-40AC-A6CA-03FC0FA2ED5E}" srcId="{D6094E75-B933-45BD-AD9D-DBD9873908F2}" destId="{6624A093-6223-4F6E-BAED-2B22C9609FF4}" srcOrd="1" destOrd="0" parTransId="{31294BC5-5E0C-4E2E-AB74-7ACB78159073}" sibTransId="{523B2BDC-F308-4484-A20D-D5199EF382F4}"/>
    <dgm:cxn modelId="{BFCE0359-A319-41F9-B8A2-981CD3DDC35E}" type="presOf" srcId="{D6094E75-B933-45BD-AD9D-DBD9873908F2}" destId="{B8CCB3B4-63A8-4D42-8A98-C3E39F5EFFEE}" srcOrd="0" destOrd="0" presId="urn:microsoft.com/office/officeart/2018/2/layout/IconLabelList"/>
    <dgm:cxn modelId="{476D5781-F8E8-49D5-93D5-301F73DA322B}" type="presOf" srcId="{6624A093-6223-4F6E-BAED-2B22C9609FF4}" destId="{679AC535-AE32-456F-A907-834A9E1853FE}" srcOrd="0" destOrd="0" presId="urn:microsoft.com/office/officeart/2018/2/layout/IconLabelList"/>
    <dgm:cxn modelId="{009773A8-7342-444D-A04F-24F3F32F25EF}" srcId="{D6094E75-B933-45BD-AD9D-DBD9873908F2}" destId="{9B8F0C7D-9C30-4228-8C7C-5C104F0DB2E5}" srcOrd="0" destOrd="0" parTransId="{E77FB9EA-C8E0-45A5-9D33-ED09DD8F6528}" sibTransId="{20D3318E-D791-4CF3-9983-4035F21C8A28}"/>
    <dgm:cxn modelId="{FC8E67B9-169E-44CD-8BFE-6BB6D675C44E}" type="presOf" srcId="{9B8F0C7D-9C30-4228-8C7C-5C104F0DB2E5}" destId="{07E7A6BF-43A7-4960-B233-1CD91CA23732}" srcOrd="0" destOrd="0" presId="urn:microsoft.com/office/officeart/2018/2/layout/IconLabelList"/>
    <dgm:cxn modelId="{6CCA8CBB-9A5F-464E-9A10-4BA8D28BE54D}" type="presOf" srcId="{55FC3644-E9B2-497A-B99B-DE8307ABFB53}" destId="{EB95FFD4-42D6-4EFD-B980-1FA6EDA25625}" srcOrd="0" destOrd="0" presId="urn:microsoft.com/office/officeart/2018/2/layout/IconLabelList"/>
    <dgm:cxn modelId="{813B87D9-723D-4D4F-933A-3AC9376CA2B9}" type="presParOf" srcId="{B8CCB3B4-63A8-4D42-8A98-C3E39F5EFFEE}" destId="{9A553086-5589-43BC-9B21-5D2AAA6115BB}" srcOrd="0" destOrd="0" presId="urn:microsoft.com/office/officeart/2018/2/layout/IconLabelList"/>
    <dgm:cxn modelId="{4148EE45-D618-4A9A-85A8-54D6B4124395}" type="presParOf" srcId="{9A553086-5589-43BC-9B21-5D2AAA6115BB}" destId="{FA27A939-65C6-48A6-B9EB-9AB9CD7B1D64}" srcOrd="0" destOrd="0" presId="urn:microsoft.com/office/officeart/2018/2/layout/IconLabelList"/>
    <dgm:cxn modelId="{51C6BE22-F0D7-42BA-B843-C493C64D18D2}" type="presParOf" srcId="{9A553086-5589-43BC-9B21-5D2AAA6115BB}" destId="{567439D7-F797-4EEA-8DB7-9AD550AF23DC}" srcOrd="1" destOrd="0" presId="urn:microsoft.com/office/officeart/2018/2/layout/IconLabelList"/>
    <dgm:cxn modelId="{13021D68-6A36-4EC2-9537-74A4A0354794}" type="presParOf" srcId="{9A553086-5589-43BC-9B21-5D2AAA6115BB}" destId="{07E7A6BF-43A7-4960-B233-1CD91CA23732}" srcOrd="2" destOrd="0" presId="urn:microsoft.com/office/officeart/2018/2/layout/IconLabelList"/>
    <dgm:cxn modelId="{536262CD-4631-4B0C-9736-4487838F3FAF}" type="presParOf" srcId="{B8CCB3B4-63A8-4D42-8A98-C3E39F5EFFEE}" destId="{F0A3A95D-B4D2-478F-98B2-D2CCE768B390}" srcOrd="1" destOrd="0" presId="urn:microsoft.com/office/officeart/2018/2/layout/IconLabelList"/>
    <dgm:cxn modelId="{75955B7E-02C6-4653-8995-D5D21C74C41D}" type="presParOf" srcId="{B8CCB3B4-63A8-4D42-8A98-C3E39F5EFFEE}" destId="{D27CE4AB-79F9-4A41-B25F-81C063B4918D}" srcOrd="2" destOrd="0" presId="urn:microsoft.com/office/officeart/2018/2/layout/IconLabelList"/>
    <dgm:cxn modelId="{1431AB90-9A28-4EFA-9AC6-7CF1CCF5A679}" type="presParOf" srcId="{D27CE4AB-79F9-4A41-B25F-81C063B4918D}" destId="{7CADD733-C3CF-45F3-B3A0-5978D40D5A1B}" srcOrd="0" destOrd="0" presId="urn:microsoft.com/office/officeart/2018/2/layout/IconLabelList"/>
    <dgm:cxn modelId="{EA9C888D-2A71-442E-A4D9-6CC8AE616A55}" type="presParOf" srcId="{D27CE4AB-79F9-4A41-B25F-81C063B4918D}" destId="{ECCD1965-2DF0-439C-863B-C2FA2FA86C3D}" srcOrd="1" destOrd="0" presId="urn:microsoft.com/office/officeart/2018/2/layout/IconLabelList"/>
    <dgm:cxn modelId="{1EA320DF-22A2-48B2-8AF8-29BB25F2590F}" type="presParOf" srcId="{D27CE4AB-79F9-4A41-B25F-81C063B4918D}" destId="{679AC535-AE32-456F-A907-834A9E1853FE}" srcOrd="2" destOrd="0" presId="urn:microsoft.com/office/officeart/2018/2/layout/IconLabelList"/>
    <dgm:cxn modelId="{E93D3F0D-BB25-4DD2-80E2-EE35EA1F9A8A}" type="presParOf" srcId="{B8CCB3B4-63A8-4D42-8A98-C3E39F5EFFEE}" destId="{9814B7DF-0296-4314-8D50-818842B05B67}" srcOrd="3" destOrd="0" presId="urn:microsoft.com/office/officeart/2018/2/layout/IconLabelList"/>
    <dgm:cxn modelId="{0F58B8EB-433E-4AA0-B3C0-B29B81D3402D}" type="presParOf" srcId="{B8CCB3B4-63A8-4D42-8A98-C3E39F5EFFEE}" destId="{8A2C1B82-B15C-46C1-878B-8E096390EBA0}" srcOrd="4" destOrd="0" presId="urn:microsoft.com/office/officeart/2018/2/layout/IconLabelList"/>
    <dgm:cxn modelId="{3A4CF74E-B35D-4C85-A6C9-ADCF315F53FE}" type="presParOf" srcId="{8A2C1B82-B15C-46C1-878B-8E096390EBA0}" destId="{CA0E5F19-6A98-4B85-A24C-302A082C5C3B}" srcOrd="0" destOrd="0" presId="urn:microsoft.com/office/officeart/2018/2/layout/IconLabelList"/>
    <dgm:cxn modelId="{D6E101F4-775D-409E-B023-88A9BEAA3B3C}" type="presParOf" srcId="{8A2C1B82-B15C-46C1-878B-8E096390EBA0}" destId="{5FFD0CF2-C88F-43BC-9890-175D3E15532D}" srcOrd="1" destOrd="0" presId="urn:microsoft.com/office/officeart/2018/2/layout/IconLabelList"/>
    <dgm:cxn modelId="{B5447E63-7B90-46F0-917E-1B3FD0B0F8E5}" type="presParOf" srcId="{8A2C1B82-B15C-46C1-878B-8E096390EBA0}" destId="{EB95FFD4-42D6-4EFD-B980-1FA6EDA2562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355143-94B8-4073-A3B1-B4B2EC7382A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C0E283-5FCC-4018-BE0D-C64A5248D46A}">
      <dgm:prSet/>
      <dgm:spPr/>
      <dgm:t>
        <a:bodyPr/>
        <a:lstStyle/>
        <a:p>
          <a:r>
            <a:rPr lang="en-US" dirty="0"/>
            <a:t>IOSCO - Final Report with Policy Recommendations for Decentralized Finance (DeFi) - </a:t>
          </a:r>
          <a:r>
            <a:rPr lang="it-IT" dirty="0" err="1"/>
            <a:t>December</a:t>
          </a:r>
          <a:r>
            <a:rPr lang="it-IT" dirty="0"/>
            <a:t> 2023</a:t>
          </a:r>
          <a:endParaRPr lang="en-US" dirty="0"/>
        </a:p>
      </dgm:t>
    </dgm:pt>
    <dgm:pt modelId="{E74E7D51-9FAB-4468-A397-91FE2553A07F}" type="parTrans" cxnId="{7A929D22-AB28-44E9-A658-59B6874DA619}">
      <dgm:prSet/>
      <dgm:spPr/>
      <dgm:t>
        <a:bodyPr/>
        <a:lstStyle/>
        <a:p>
          <a:endParaRPr lang="en-US"/>
        </a:p>
      </dgm:t>
    </dgm:pt>
    <dgm:pt modelId="{2A6A2FB1-E3D1-4778-9787-0ADF7F47E0E4}" type="sibTrans" cxnId="{7A929D22-AB28-44E9-A658-59B6874DA619}">
      <dgm:prSet/>
      <dgm:spPr/>
      <dgm:t>
        <a:bodyPr/>
        <a:lstStyle/>
        <a:p>
          <a:endParaRPr lang="en-US"/>
        </a:p>
      </dgm:t>
    </dgm:pt>
    <dgm:pt modelId="{13722FEC-0B35-4A5A-BE44-BA568EC7DC10}">
      <dgm:prSet/>
      <dgm:spPr/>
      <dgm:t>
        <a:bodyPr/>
        <a:lstStyle/>
        <a:p>
          <a:r>
            <a:rPr lang="en-US"/>
            <a:t>IOSCO promotes “same activity, same risk, same regulation” to ensure market integrity and regulatory consistency.</a:t>
          </a:r>
        </a:p>
      </dgm:t>
    </dgm:pt>
    <dgm:pt modelId="{DB5A2314-04DA-48F0-9BB0-4D6CE373BF45}" type="parTrans" cxnId="{0A8AFE5D-A9A1-48F5-BF48-E9642FE565CB}">
      <dgm:prSet/>
      <dgm:spPr/>
      <dgm:t>
        <a:bodyPr/>
        <a:lstStyle/>
        <a:p>
          <a:endParaRPr lang="en-US"/>
        </a:p>
      </dgm:t>
    </dgm:pt>
    <dgm:pt modelId="{81CAA8F5-4272-4FA4-9B60-03B0F5828C99}" type="sibTrans" cxnId="{0A8AFE5D-A9A1-48F5-BF48-E9642FE565CB}">
      <dgm:prSet/>
      <dgm:spPr/>
      <dgm:t>
        <a:bodyPr/>
        <a:lstStyle/>
        <a:p>
          <a:endParaRPr lang="en-US"/>
        </a:p>
      </dgm:t>
    </dgm:pt>
    <dgm:pt modelId="{A0AC7F5A-D7FB-4C37-9334-46C9374D19D4}">
      <dgm:prSet/>
      <dgm:spPr/>
      <dgm:t>
        <a:bodyPr/>
        <a:lstStyle/>
        <a:p>
          <a:r>
            <a:rPr lang="en-US" dirty="0"/>
            <a:t>Applying this principle to DeFi is challenging, as activities are fragmented across protocols, interfaces and code layers without clear accountability.</a:t>
          </a:r>
        </a:p>
      </dgm:t>
    </dgm:pt>
    <dgm:pt modelId="{0F3E45F8-CCE6-4C1D-A838-F43609359BD1}" type="parTrans" cxnId="{6E140885-55DD-4A4B-8E57-FE0AED6A4E91}">
      <dgm:prSet/>
      <dgm:spPr/>
      <dgm:t>
        <a:bodyPr/>
        <a:lstStyle/>
        <a:p>
          <a:endParaRPr lang="en-US"/>
        </a:p>
      </dgm:t>
    </dgm:pt>
    <dgm:pt modelId="{225659AB-7006-41C4-A7D4-82ADDE17F662}" type="sibTrans" cxnId="{6E140885-55DD-4A4B-8E57-FE0AED6A4E91}">
      <dgm:prSet/>
      <dgm:spPr/>
      <dgm:t>
        <a:bodyPr/>
        <a:lstStyle/>
        <a:p>
          <a:endParaRPr lang="en-US"/>
        </a:p>
      </dgm:t>
    </dgm:pt>
    <dgm:pt modelId="{177FC19C-E776-44BE-87FC-32E20B510816}" type="pres">
      <dgm:prSet presAssocID="{84355143-94B8-4073-A3B1-B4B2EC7382A1}" presName="root" presStyleCnt="0">
        <dgm:presLayoutVars>
          <dgm:dir/>
          <dgm:resizeHandles val="exact"/>
        </dgm:presLayoutVars>
      </dgm:prSet>
      <dgm:spPr/>
    </dgm:pt>
    <dgm:pt modelId="{93013572-E807-4272-9BC3-714B05F2846A}" type="pres">
      <dgm:prSet presAssocID="{21C0E283-5FCC-4018-BE0D-C64A5248D46A}" presName="compNode" presStyleCnt="0"/>
      <dgm:spPr/>
    </dgm:pt>
    <dgm:pt modelId="{F2D70B71-CED9-4F39-9BA5-4731913A0856}" type="pres">
      <dgm:prSet presAssocID="{21C0E283-5FCC-4018-BE0D-C64A5248D46A}" presName="bgRect" presStyleLbl="bgShp" presStyleIdx="0" presStyleCnt="3"/>
      <dgm:spPr/>
    </dgm:pt>
    <dgm:pt modelId="{E671F65D-8EF5-41C4-9213-AD3227465A02}" type="pres">
      <dgm:prSet presAssocID="{21C0E283-5FCC-4018-BE0D-C64A5248D4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lo"/>
        </a:ext>
      </dgm:extLst>
    </dgm:pt>
    <dgm:pt modelId="{FFE79CDD-1A7D-4930-8F97-4BACDB043C6E}" type="pres">
      <dgm:prSet presAssocID="{21C0E283-5FCC-4018-BE0D-C64A5248D46A}" presName="spaceRect" presStyleCnt="0"/>
      <dgm:spPr/>
    </dgm:pt>
    <dgm:pt modelId="{43934E93-A04A-4BE9-AEC8-DF2382BB839A}" type="pres">
      <dgm:prSet presAssocID="{21C0E283-5FCC-4018-BE0D-C64A5248D46A}" presName="parTx" presStyleLbl="revTx" presStyleIdx="0" presStyleCnt="3">
        <dgm:presLayoutVars>
          <dgm:chMax val="0"/>
          <dgm:chPref val="0"/>
        </dgm:presLayoutVars>
      </dgm:prSet>
      <dgm:spPr/>
    </dgm:pt>
    <dgm:pt modelId="{E9A1584F-4899-41AF-8E1A-BC00C3D6D0A2}" type="pres">
      <dgm:prSet presAssocID="{2A6A2FB1-E3D1-4778-9787-0ADF7F47E0E4}" presName="sibTrans" presStyleCnt="0"/>
      <dgm:spPr/>
    </dgm:pt>
    <dgm:pt modelId="{1AF9A2CE-8876-4AA1-BDDE-B82C46BBCF93}" type="pres">
      <dgm:prSet presAssocID="{13722FEC-0B35-4A5A-BE44-BA568EC7DC10}" presName="compNode" presStyleCnt="0"/>
      <dgm:spPr/>
    </dgm:pt>
    <dgm:pt modelId="{281DFDA3-53DD-46F1-9592-881D669FF1A0}" type="pres">
      <dgm:prSet presAssocID="{13722FEC-0B35-4A5A-BE44-BA568EC7DC10}" presName="bgRect" presStyleLbl="bgShp" presStyleIdx="1" presStyleCnt="3"/>
      <dgm:spPr/>
    </dgm:pt>
    <dgm:pt modelId="{0C259142-41E1-4BD2-8D78-4ACACC2204E4}" type="pres">
      <dgm:prSet presAssocID="{13722FEC-0B35-4A5A-BE44-BA568EC7DC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ndisi"/>
        </a:ext>
      </dgm:extLst>
    </dgm:pt>
    <dgm:pt modelId="{A62147A7-7CEB-4D26-A58B-20F1527B2405}" type="pres">
      <dgm:prSet presAssocID="{13722FEC-0B35-4A5A-BE44-BA568EC7DC10}" presName="spaceRect" presStyleCnt="0"/>
      <dgm:spPr/>
    </dgm:pt>
    <dgm:pt modelId="{6F96AAFA-908E-4B48-98C2-5DDAD4DE5756}" type="pres">
      <dgm:prSet presAssocID="{13722FEC-0B35-4A5A-BE44-BA568EC7DC10}" presName="parTx" presStyleLbl="revTx" presStyleIdx="1" presStyleCnt="3">
        <dgm:presLayoutVars>
          <dgm:chMax val="0"/>
          <dgm:chPref val="0"/>
        </dgm:presLayoutVars>
      </dgm:prSet>
      <dgm:spPr/>
    </dgm:pt>
    <dgm:pt modelId="{622F104F-7C4E-461F-B2BC-4AED5D867B0F}" type="pres">
      <dgm:prSet presAssocID="{81CAA8F5-4272-4FA4-9B60-03B0F5828C99}" presName="sibTrans" presStyleCnt="0"/>
      <dgm:spPr/>
    </dgm:pt>
    <dgm:pt modelId="{384FA41E-B191-4E07-8761-E95F4790CF1B}" type="pres">
      <dgm:prSet presAssocID="{A0AC7F5A-D7FB-4C37-9334-46C9374D19D4}" presName="compNode" presStyleCnt="0"/>
      <dgm:spPr/>
    </dgm:pt>
    <dgm:pt modelId="{477288DB-197F-49DC-A71F-3A0CECC26F36}" type="pres">
      <dgm:prSet presAssocID="{A0AC7F5A-D7FB-4C37-9334-46C9374D19D4}" presName="bgRect" presStyleLbl="bgShp" presStyleIdx="2" presStyleCnt="3"/>
      <dgm:spPr/>
    </dgm:pt>
    <dgm:pt modelId="{9D06A61B-8915-4E19-85F6-8AC097788EC1}" type="pres">
      <dgm:prSet presAssocID="{A0AC7F5A-D7FB-4C37-9334-46C9374D19D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ma di flusso"/>
        </a:ext>
      </dgm:extLst>
    </dgm:pt>
    <dgm:pt modelId="{210F2CDA-D81E-4328-97C9-DB38E5E2BC36}" type="pres">
      <dgm:prSet presAssocID="{A0AC7F5A-D7FB-4C37-9334-46C9374D19D4}" presName="spaceRect" presStyleCnt="0"/>
      <dgm:spPr/>
    </dgm:pt>
    <dgm:pt modelId="{9293A315-62CD-4DFE-850C-76287316EEF6}" type="pres">
      <dgm:prSet presAssocID="{A0AC7F5A-D7FB-4C37-9334-46C9374D19D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F89901A-7C08-46AD-8B51-24ABAD544CA6}" type="presOf" srcId="{13722FEC-0B35-4A5A-BE44-BA568EC7DC10}" destId="{6F96AAFA-908E-4B48-98C2-5DDAD4DE5756}" srcOrd="0" destOrd="0" presId="urn:microsoft.com/office/officeart/2018/2/layout/IconVerticalSolidList"/>
    <dgm:cxn modelId="{7A929D22-AB28-44E9-A658-59B6874DA619}" srcId="{84355143-94B8-4073-A3B1-B4B2EC7382A1}" destId="{21C0E283-5FCC-4018-BE0D-C64A5248D46A}" srcOrd="0" destOrd="0" parTransId="{E74E7D51-9FAB-4468-A397-91FE2553A07F}" sibTransId="{2A6A2FB1-E3D1-4778-9787-0ADF7F47E0E4}"/>
    <dgm:cxn modelId="{0A8AFE5D-A9A1-48F5-BF48-E9642FE565CB}" srcId="{84355143-94B8-4073-A3B1-B4B2EC7382A1}" destId="{13722FEC-0B35-4A5A-BE44-BA568EC7DC10}" srcOrd="1" destOrd="0" parTransId="{DB5A2314-04DA-48F0-9BB0-4D6CE373BF45}" sibTransId="{81CAA8F5-4272-4FA4-9B60-03B0F5828C99}"/>
    <dgm:cxn modelId="{B3EE5F57-0FF0-4F38-A541-197061F9F8B5}" type="presOf" srcId="{84355143-94B8-4073-A3B1-B4B2EC7382A1}" destId="{177FC19C-E776-44BE-87FC-32E20B510816}" srcOrd="0" destOrd="0" presId="urn:microsoft.com/office/officeart/2018/2/layout/IconVerticalSolidList"/>
    <dgm:cxn modelId="{6E140885-55DD-4A4B-8E57-FE0AED6A4E91}" srcId="{84355143-94B8-4073-A3B1-B4B2EC7382A1}" destId="{A0AC7F5A-D7FB-4C37-9334-46C9374D19D4}" srcOrd="2" destOrd="0" parTransId="{0F3E45F8-CCE6-4C1D-A838-F43609359BD1}" sibTransId="{225659AB-7006-41C4-A7D4-82ADDE17F662}"/>
    <dgm:cxn modelId="{017AE5A5-A1BD-4072-ABFD-2A27BE3EABA4}" type="presOf" srcId="{A0AC7F5A-D7FB-4C37-9334-46C9374D19D4}" destId="{9293A315-62CD-4DFE-850C-76287316EEF6}" srcOrd="0" destOrd="0" presId="urn:microsoft.com/office/officeart/2018/2/layout/IconVerticalSolidList"/>
    <dgm:cxn modelId="{9C6093C3-CEBE-4726-85BF-344A2659957D}" type="presOf" srcId="{21C0E283-5FCC-4018-BE0D-C64A5248D46A}" destId="{43934E93-A04A-4BE9-AEC8-DF2382BB839A}" srcOrd="0" destOrd="0" presId="urn:microsoft.com/office/officeart/2018/2/layout/IconVerticalSolidList"/>
    <dgm:cxn modelId="{7955DBC8-ED48-42E1-AFA6-0B1D6A72D545}" type="presParOf" srcId="{177FC19C-E776-44BE-87FC-32E20B510816}" destId="{93013572-E807-4272-9BC3-714B05F2846A}" srcOrd="0" destOrd="0" presId="urn:microsoft.com/office/officeart/2018/2/layout/IconVerticalSolidList"/>
    <dgm:cxn modelId="{A044E514-9CF3-4998-A926-A2413ECE4F54}" type="presParOf" srcId="{93013572-E807-4272-9BC3-714B05F2846A}" destId="{F2D70B71-CED9-4F39-9BA5-4731913A0856}" srcOrd="0" destOrd="0" presId="urn:microsoft.com/office/officeart/2018/2/layout/IconVerticalSolidList"/>
    <dgm:cxn modelId="{4FE3E0C5-621D-4E9E-8FC1-11E554A841F9}" type="presParOf" srcId="{93013572-E807-4272-9BC3-714B05F2846A}" destId="{E671F65D-8EF5-41C4-9213-AD3227465A02}" srcOrd="1" destOrd="0" presId="urn:microsoft.com/office/officeart/2018/2/layout/IconVerticalSolidList"/>
    <dgm:cxn modelId="{438BE27E-DF82-4E18-B415-8CE92E194ED5}" type="presParOf" srcId="{93013572-E807-4272-9BC3-714B05F2846A}" destId="{FFE79CDD-1A7D-4930-8F97-4BACDB043C6E}" srcOrd="2" destOrd="0" presId="urn:microsoft.com/office/officeart/2018/2/layout/IconVerticalSolidList"/>
    <dgm:cxn modelId="{B08524FA-B110-474D-A078-B9CDC0F5FD67}" type="presParOf" srcId="{93013572-E807-4272-9BC3-714B05F2846A}" destId="{43934E93-A04A-4BE9-AEC8-DF2382BB839A}" srcOrd="3" destOrd="0" presId="urn:microsoft.com/office/officeart/2018/2/layout/IconVerticalSolidList"/>
    <dgm:cxn modelId="{B104CF91-DEA6-4346-945E-FF82D66E7C1E}" type="presParOf" srcId="{177FC19C-E776-44BE-87FC-32E20B510816}" destId="{E9A1584F-4899-41AF-8E1A-BC00C3D6D0A2}" srcOrd="1" destOrd="0" presId="urn:microsoft.com/office/officeart/2018/2/layout/IconVerticalSolidList"/>
    <dgm:cxn modelId="{5228725C-1858-4D3E-9E88-A65E563B4B89}" type="presParOf" srcId="{177FC19C-E776-44BE-87FC-32E20B510816}" destId="{1AF9A2CE-8876-4AA1-BDDE-B82C46BBCF93}" srcOrd="2" destOrd="0" presId="urn:microsoft.com/office/officeart/2018/2/layout/IconVerticalSolidList"/>
    <dgm:cxn modelId="{5C139A1E-E9D1-44FB-803C-7F07D09A763D}" type="presParOf" srcId="{1AF9A2CE-8876-4AA1-BDDE-B82C46BBCF93}" destId="{281DFDA3-53DD-46F1-9592-881D669FF1A0}" srcOrd="0" destOrd="0" presId="urn:microsoft.com/office/officeart/2018/2/layout/IconVerticalSolidList"/>
    <dgm:cxn modelId="{1E722C77-F6A4-4785-B77E-50B16EDE8C3F}" type="presParOf" srcId="{1AF9A2CE-8876-4AA1-BDDE-B82C46BBCF93}" destId="{0C259142-41E1-4BD2-8D78-4ACACC2204E4}" srcOrd="1" destOrd="0" presId="urn:microsoft.com/office/officeart/2018/2/layout/IconVerticalSolidList"/>
    <dgm:cxn modelId="{C1201FF7-346C-43DF-A941-954BB8549F0A}" type="presParOf" srcId="{1AF9A2CE-8876-4AA1-BDDE-B82C46BBCF93}" destId="{A62147A7-7CEB-4D26-A58B-20F1527B2405}" srcOrd="2" destOrd="0" presId="urn:microsoft.com/office/officeart/2018/2/layout/IconVerticalSolidList"/>
    <dgm:cxn modelId="{874AF6E6-595E-4F59-832D-0B372696048E}" type="presParOf" srcId="{1AF9A2CE-8876-4AA1-BDDE-B82C46BBCF93}" destId="{6F96AAFA-908E-4B48-98C2-5DDAD4DE5756}" srcOrd="3" destOrd="0" presId="urn:microsoft.com/office/officeart/2018/2/layout/IconVerticalSolidList"/>
    <dgm:cxn modelId="{5BA2E01B-3B3B-4744-971A-A9DACB76964F}" type="presParOf" srcId="{177FC19C-E776-44BE-87FC-32E20B510816}" destId="{622F104F-7C4E-461F-B2BC-4AED5D867B0F}" srcOrd="3" destOrd="0" presId="urn:microsoft.com/office/officeart/2018/2/layout/IconVerticalSolidList"/>
    <dgm:cxn modelId="{3BF2360D-3A58-487B-9B6B-E777EC42619D}" type="presParOf" srcId="{177FC19C-E776-44BE-87FC-32E20B510816}" destId="{384FA41E-B191-4E07-8761-E95F4790CF1B}" srcOrd="4" destOrd="0" presId="urn:microsoft.com/office/officeart/2018/2/layout/IconVerticalSolidList"/>
    <dgm:cxn modelId="{E58C57A2-A6CD-4ECA-8B1E-4CEF65467D7D}" type="presParOf" srcId="{384FA41E-B191-4E07-8761-E95F4790CF1B}" destId="{477288DB-197F-49DC-A71F-3A0CECC26F36}" srcOrd="0" destOrd="0" presId="urn:microsoft.com/office/officeart/2018/2/layout/IconVerticalSolidList"/>
    <dgm:cxn modelId="{ADD0A979-487B-492E-88FC-41D555C96A29}" type="presParOf" srcId="{384FA41E-B191-4E07-8761-E95F4790CF1B}" destId="{9D06A61B-8915-4E19-85F6-8AC097788EC1}" srcOrd="1" destOrd="0" presId="urn:microsoft.com/office/officeart/2018/2/layout/IconVerticalSolidList"/>
    <dgm:cxn modelId="{56A46E9D-E5D3-42A7-A785-D6A15E717B95}" type="presParOf" srcId="{384FA41E-B191-4E07-8761-E95F4790CF1B}" destId="{210F2CDA-D81E-4328-97C9-DB38E5E2BC36}" srcOrd="2" destOrd="0" presId="urn:microsoft.com/office/officeart/2018/2/layout/IconVerticalSolidList"/>
    <dgm:cxn modelId="{0BC66381-3A84-4982-BC33-C21D6F59BF85}" type="presParOf" srcId="{384FA41E-B191-4E07-8761-E95F4790CF1B}" destId="{9293A315-62CD-4DFE-850C-76287316EE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2CD67F-9D10-4871-B048-4AE74D1EE45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6C5BD-1615-4256-B45E-656F011DF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Intermediation persists but is reconfigured, often through interfaces and access layers</a:t>
          </a:r>
        </a:p>
      </dgm:t>
    </dgm:pt>
    <dgm:pt modelId="{E1C8E819-208F-472E-B1AC-C050350F2CC2}" type="parTrans" cxnId="{DC7DB96C-4502-4DE7-BB26-DBE3985AC5DA}">
      <dgm:prSet/>
      <dgm:spPr/>
      <dgm:t>
        <a:bodyPr/>
        <a:lstStyle/>
        <a:p>
          <a:endParaRPr lang="en-US" sz="2000"/>
        </a:p>
      </dgm:t>
    </dgm:pt>
    <dgm:pt modelId="{47C5F1A4-7E46-4242-9A41-4599BDF41927}" type="sibTrans" cxnId="{DC7DB96C-4502-4DE7-BB26-DBE3985AC5DA}">
      <dgm:prSet/>
      <dgm:spPr/>
      <dgm:t>
        <a:bodyPr/>
        <a:lstStyle/>
        <a:p>
          <a:endParaRPr lang="en-US" sz="2000"/>
        </a:p>
      </dgm:t>
    </dgm:pt>
    <dgm:pt modelId="{095C7EBA-8B54-4F41-BD5B-01226B03BA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DeFi functions as financial infrastructure, with market rules embedded in code</a:t>
          </a:r>
        </a:p>
      </dgm:t>
    </dgm:pt>
    <dgm:pt modelId="{BC9AF644-63BA-475F-B9FE-949A98ACA56A}" type="parTrans" cxnId="{D1B3ADD3-A873-491E-9222-7F35C8E49998}">
      <dgm:prSet/>
      <dgm:spPr/>
      <dgm:t>
        <a:bodyPr/>
        <a:lstStyle/>
        <a:p>
          <a:endParaRPr lang="en-US" sz="2000"/>
        </a:p>
      </dgm:t>
    </dgm:pt>
    <dgm:pt modelId="{23325894-06F3-4859-9054-8F628E3EF523}" type="sibTrans" cxnId="{D1B3ADD3-A873-491E-9222-7F35C8E49998}">
      <dgm:prSet/>
      <dgm:spPr/>
      <dgm:t>
        <a:bodyPr/>
        <a:lstStyle/>
        <a:p>
          <a:endParaRPr lang="en-US" sz="2000"/>
        </a:p>
      </dgm:t>
    </dgm:pt>
    <dgm:pt modelId="{C5C46B88-F78E-407D-B30C-CEA28D3562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Risk is relocated from institutions to protocols and users, challenging traditional supervision</a:t>
          </a:r>
        </a:p>
      </dgm:t>
    </dgm:pt>
    <dgm:pt modelId="{E91957E2-22ED-4E05-A7D6-3BEE5FF7D4A5}" type="parTrans" cxnId="{B974F923-806E-43BE-BF32-7E38539A1165}">
      <dgm:prSet/>
      <dgm:spPr/>
      <dgm:t>
        <a:bodyPr/>
        <a:lstStyle/>
        <a:p>
          <a:endParaRPr lang="en-US" sz="2000"/>
        </a:p>
      </dgm:t>
    </dgm:pt>
    <dgm:pt modelId="{0AF022C2-CE18-47AF-ABDB-7B0A48124BBD}" type="sibTrans" cxnId="{B974F923-806E-43BE-BF32-7E38539A1165}">
      <dgm:prSet/>
      <dgm:spPr/>
      <dgm:t>
        <a:bodyPr/>
        <a:lstStyle/>
        <a:p>
          <a:endParaRPr lang="en-US" sz="2000"/>
        </a:p>
      </dgm:t>
    </dgm:pt>
    <dgm:pt modelId="{BB559BB2-CA55-43B0-8052-6C58BC809F49}" type="pres">
      <dgm:prSet presAssocID="{AB2CD67F-9D10-4871-B048-4AE74D1EE455}" presName="root" presStyleCnt="0">
        <dgm:presLayoutVars>
          <dgm:dir/>
          <dgm:resizeHandles val="exact"/>
        </dgm:presLayoutVars>
      </dgm:prSet>
      <dgm:spPr/>
    </dgm:pt>
    <dgm:pt modelId="{D6B27B88-B869-4E64-933D-F958707855A5}" type="pres">
      <dgm:prSet presAssocID="{8B06C5BD-1615-4256-B45E-656F011DFAD8}" presName="compNode" presStyleCnt="0"/>
      <dgm:spPr/>
    </dgm:pt>
    <dgm:pt modelId="{93D29EA5-C98D-4F37-9B64-7E67F60D1F12}" type="pres">
      <dgm:prSet presAssocID="{8B06C5BD-1615-4256-B45E-656F011DFA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sso"/>
        </a:ext>
      </dgm:extLst>
    </dgm:pt>
    <dgm:pt modelId="{4CEC07D6-DDD5-4F1D-B54F-2E706AD61564}" type="pres">
      <dgm:prSet presAssocID="{8B06C5BD-1615-4256-B45E-656F011DFAD8}" presName="spaceRect" presStyleCnt="0"/>
      <dgm:spPr/>
    </dgm:pt>
    <dgm:pt modelId="{770BE8B4-C45C-445F-9E62-4247C8B7F991}" type="pres">
      <dgm:prSet presAssocID="{8B06C5BD-1615-4256-B45E-656F011DFAD8}" presName="textRect" presStyleLbl="revTx" presStyleIdx="0" presStyleCnt="3">
        <dgm:presLayoutVars>
          <dgm:chMax val="1"/>
          <dgm:chPref val="1"/>
        </dgm:presLayoutVars>
      </dgm:prSet>
      <dgm:spPr/>
    </dgm:pt>
    <dgm:pt modelId="{34547725-31B8-41F4-970A-FB2BA8F68919}" type="pres">
      <dgm:prSet presAssocID="{47C5F1A4-7E46-4242-9A41-4599BDF41927}" presName="sibTrans" presStyleCnt="0"/>
      <dgm:spPr/>
    </dgm:pt>
    <dgm:pt modelId="{8BCDF688-9F94-4198-BBB0-3BD54B78EE02}" type="pres">
      <dgm:prSet presAssocID="{095C7EBA-8B54-4F41-BD5B-01226B03BA68}" presName="compNode" presStyleCnt="0"/>
      <dgm:spPr/>
    </dgm:pt>
    <dgm:pt modelId="{296840F4-EFC9-4E1F-9C44-9F9453A0EDB4}" type="pres">
      <dgm:prSet presAssocID="{095C7EBA-8B54-4F41-BD5B-01226B03BA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e"/>
        </a:ext>
      </dgm:extLst>
    </dgm:pt>
    <dgm:pt modelId="{0DEFA830-89B1-48DC-AC50-5BD651959DA2}" type="pres">
      <dgm:prSet presAssocID="{095C7EBA-8B54-4F41-BD5B-01226B03BA68}" presName="spaceRect" presStyleCnt="0"/>
      <dgm:spPr/>
    </dgm:pt>
    <dgm:pt modelId="{048BFC85-F7C6-4227-87DF-5748A49A2056}" type="pres">
      <dgm:prSet presAssocID="{095C7EBA-8B54-4F41-BD5B-01226B03BA68}" presName="textRect" presStyleLbl="revTx" presStyleIdx="1" presStyleCnt="3">
        <dgm:presLayoutVars>
          <dgm:chMax val="1"/>
          <dgm:chPref val="1"/>
        </dgm:presLayoutVars>
      </dgm:prSet>
      <dgm:spPr/>
    </dgm:pt>
    <dgm:pt modelId="{CEF57917-56CE-4876-AAD7-432F4686AEE2}" type="pres">
      <dgm:prSet presAssocID="{23325894-06F3-4859-9054-8F628E3EF523}" presName="sibTrans" presStyleCnt="0"/>
      <dgm:spPr/>
    </dgm:pt>
    <dgm:pt modelId="{B092038D-3EC6-4EE5-BB74-040AC59D6123}" type="pres">
      <dgm:prSet presAssocID="{C5C46B88-F78E-407D-B30C-CEA28D356207}" presName="compNode" presStyleCnt="0"/>
      <dgm:spPr/>
    </dgm:pt>
    <dgm:pt modelId="{0AB73DFB-F881-4868-97EB-D470C1F760E4}" type="pres">
      <dgm:prSet presAssocID="{C5C46B88-F78E-407D-B30C-CEA28D35620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0FF4C3C6-7F57-4FE2-9AB0-D2716FBCE3BB}" type="pres">
      <dgm:prSet presAssocID="{C5C46B88-F78E-407D-B30C-CEA28D356207}" presName="spaceRect" presStyleCnt="0"/>
      <dgm:spPr/>
    </dgm:pt>
    <dgm:pt modelId="{0E66BF1D-848B-4FA7-ABE2-054772FDDCF2}" type="pres">
      <dgm:prSet presAssocID="{C5C46B88-F78E-407D-B30C-CEA28D35620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974F923-806E-43BE-BF32-7E38539A1165}" srcId="{AB2CD67F-9D10-4871-B048-4AE74D1EE455}" destId="{C5C46B88-F78E-407D-B30C-CEA28D356207}" srcOrd="2" destOrd="0" parTransId="{E91957E2-22ED-4E05-A7D6-3BEE5FF7D4A5}" sibTransId="{0AF022C2-CE18-47AF-ABDB-7B0A48124BBD}"/>
    <dgm:cxn modelId="{81086665-7B8E-409A-98EC-ABC960106D40}" type="presOf" srcId="{C5C46B88-F78E-407D-B30C-CEA28D356207}" destId="{0E66BF1D-848B-4FA7-ABE2-054772FDDCF2}" srcOrd="0" destOrd="0" presId="urn:microsoft.com/office/officeart/2018/2/layout/IconLabelList"/>
    <dgm:cxn modelId="{6F2FB669-7767-4AF9-B10C-C14C0AB34FF3}" type="presOf" srcId="{095C7EBA-8B54-4F41-BD5B-01226B03BA68}" destId="{048BFC85-F7C6-4227-87DF-5748A49A2056}" srcOrd="0" destOrd="0" presId="urn:microsoft.com/office/officeart/2018/2/layout/IconLabelList"/>
    <dgm:cxn modelId="{DC7DB96C-4502-4DE7-BB26-DBE3985AC5DA}" srcId="{AB2CD67F-9D10-4871-B048-4AE74D1EE455}" destId="{8B06C5BD-1615-4256-B45E-656F011DFAD8}" srcOrd="0" destOrd="0" parTransId="{E1C8E819-208F-472E-B1AC-C050350F2CC2}" sibTransId="{47C5F1A4-7E46-4242-9A41-4599BDF41927}"/>
    <dgm:cxn modelId="{7CFCE574-258C-49DC-8802-147806E9BF86}" type="presOf" srcId="{AB2CD67F-9D10-4871-B048-4AE74D1EE455}" destId="{BB559BB2-CA55-43B0-8052-6C58BC809F49}" srcOrd="0" destOrd="0" presId="urn:microsoft.com/office/officeart/2018/2/layout/IconLabelList"/>
    <dgm:cxn modelId="{B6E0DDCB-7CE7-4666-B8F4-FF2C12EB5296}" type="presOf" srcId="{8B06C5BD-1615-4256-B45E-656F011DFAD8}" destId="{770BE8B4-C45C-445F-9E62-4247C8B7F991}" srcOrd="0" destOrd="0" presId="urn:microsoft.com/office/officeart/2018/2/layout/IconLabelList"/>
    <dgm:cxn modelId="{D1B3ADD3-A873-491E-9222-7F35C8E49998}" srcId="{AB2CD67F-9D10-4871-B048-4AE74D1EE455}" destId="{095C7EBA-8B54-4F41-BD5B-01226B03BA68}" srcOrd="1" destOrd="0" parTransId="{BC9AF644-63BA-475F-B9FE-949A98ACA56A}" sibTransId="{23325894-06F3-4859-9054-8F628E3EF523}"/>
    <dgm:cxn modelId="{4FC13623-5FE9-4ABC-8EDF-D3D62BAE0B9C}" type="presParOf" srcId="{BB559BB2-CA55-43B0-8052-6C58BC809F49}" destId="{D6B27B88-B869-4E64-933D-F958707855A5}" srcOrd="0" destOrd="0" presId="urn:microsoft.com/office/officeart/2018/2/layout/IconLabelList"/>
    <dgm:cxn modelId="{524C2ABE-BE7F-4443-8B7A-24DA776110AF}" type="presParOf" srcId="{D6B27B88-B869-4E64-933D-F958707855A5}" destId="{93D29EA5-C98D-4F37-9B64-7E67F60D1F12}" srcOrd="0" destOrd="0" presId="urn:microsoft.com/office/officeart/2018/2/layout/IconLabelList"/>
    <dgm:cxn modelId="{DCFBA998-E7EA-47B2-B6AE-F002B5F2BADF}" type="presParOf" srcId="{D6B27B88-B869-4E64-933D-F958707855A5}" destId="{4CEC07D6-DDD5-4F1D-B54F-2E706AD61564}" srcOrd="1" destOrd="0" presId="urn:microsoft.com/office/officeart/2018/2/layout/IconLabelList"/>
    <dgm:cxn modelId="{9933139F-A39C-4052-A662-414748362757}" type="presParOf" srcId="{D6B27B88-B869-4E64-933D-F958707855A5}" destId="{770BE8B4-C45C-445F-9E62-4247C8B7F991}" srcOrd="2" destOrd="0" presId="urn:microsoft.com/office/officeart/2018/2/layout/IconLabelList"/>
    <dgm:cxn modelId="{B23135BC-6CC6-4E68-9E34-3012888F8B56}" type="presParOf" srcId="{BB559BB2-CA55-43B0-8052-6C58BC809F49}" destId="{34547725-31B8-41F4-970A-FB2BA8F68919}" srcOrd="1" destOrd="0" presId="urn:microsoft.com/office/officeart/2018/2/layout/IconLabelList"/>
    <dgm:cxn modelId="{BD748F24-FD66-4899-A871-105FBF79EA0D}" type="presParOf" srcId="{BB559BB2-CA55-43B0-8052-6C58BC809F49}" destId="{8BCDF688-9F94-4198-BBB0-3BD54B78EE02}" srcOrd="2" destOrd="0" presId="urn:microsoft.com/office/officeart/2018/2/layout/IconLabelList"/>
    <dgm:cxn modelId="{644CB917-9262-458D-8756-59C8376A2F9B}" type="presParOf" srcId="{8BCDF688-9F94-4198-BBB0-3BD54B78EE02}" destId="{296840F4-EFC9-4E1F-9C44-9F9453A0EDB4}" srcOrd="0" destOrd="0" presId="urn:microsoft.com/office/officeart/2018/2/layout/IconLabelList"/>
    <dgm:cxn modelId="{28C85100-E500-4A7C-B308-5454B2DDBEE1}" type="presParOf" srcId="{8BCDF688-9F94-4198-BBB0-3BD54B78EE02}" destId="{0DEFA830-89B1-48DC-AC50-5BD651959DA2}" srcOrd="1" destOrd="0" presId="urn:microsoft.com/office/officeart/2018/2/layout/IconLabelList"/>
    <dgm:cxn modelId="{7B15B454-F003-4514-A78F-A8287594F638}" type="presParOf" srcId="{8BCDF688-9F94-4198-BBB0-3BD54B78EE02}" destId="{048BFC85-F7C6-4227-87DF-5748A49A2056}" srcOrd="2" destOrd="0" presId="urn:microsoft.com/office/officeart/2018/2/layout/IconLabelList"/>
    <dgm:cxn modelId="{4E400D5A-8B08-4396-9769-25B39CE819B3}" type="presParOf" srcId="{BB559BB2-CA55-43B0-8052-6C58BC809F49}" destId="{CEF57917-56CE-4876-AAD7-432F4686AEE2}" srcOrd="3" destOrd="0" presId="urn:microsoft.com/office/officeart/2018/2/layout/IconLabelList"/>
    <dgm:cxn modelId="{9E5D84F1-DABF-4720-82A3-AA56A8279C8D}" type="presParOf" srcId="{BB559BB2-CA55-43B0-8052-6C58BC809F49}" destId="{B092038D-3EC6-4EE5-BB74-040AC59D6123}" srcOrd="4" destOrd="0" presId="urn:microsoft.com/office/officeart/2018/2/layout/IconLabelList"/>
    <dgm:cxn modelId="{ACA61F8F-9EB5-407C-BF63-62F75C638826}" type="presParOf" srcId="{B092038D-3EC6-4EE5-BB74-040AC59D6123}" destId="{0AB73DFB-F881-4868-97EB-D470C1F760E4}" srcOrd="0" destOrd="0" presId="urn:microsoft.com/office/officeart/2018/2/layout/IconLabelList"/>
    <dgm:cxn modelId="{5A4653F2-8B37-4366-B414-A40E45B16964}" type="presParOf" srcId="{B092038D-3EC6-4EE5-BB74-040AC59D6123}" destId="{0FF4C3C6-7F57-4FE2-9AB0-D2716FBCE3BB}" srcOrd="1" destOrd="0" presId="urn:microsoft.com/office/officeart/2018/2/layout/IconLabelList"/>
    <dgm:cxn modelId="{88BABD27-155B-4B3C-936B-0C9CF3ECC139}" type="presParOf" srcId="{B092038D-3EC6-4EE5-BB74-040AC59D6123}" destId="{0E66BF1D-848B-4FA7-ABE2-054772FDDCF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26EAA2-F751-4403-9FB5-C45EC9EC402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AA577D-7735-407B-9435-B8079097E54F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Operational</a:t>
          </a:r>
          <a:r>
            <a:rPr lang="en-US" dirty="0">
              <a:solidFill>
                <a:schemeClr val="tx2"/>
              </a:solidFill>
            </a:rPr>
            <a:t>: DeFi misuse has caused </a:t>
          </a:r>
          <a:r>
            <a:rPr lang="en-US" b="1" dirty="0">
              <a:solidFill>
                <a:schemeClr val="tx2"/>
              </a:solidFill>
            </a:rPr>
            <a:t>tens of billions of USD in losses globally</a:t>
          </a:r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DFB571DA-F03D-4D15-BF63-E592C5FE45FF}" type="parTrans" cxnId="{50F1724F-B3BE-400A-B390-2C16AFA593A3}">
      <dgm:prSet/>
      <dgm:spPr/>
      <dgm:t>
        <a:bodyPr/>
        <a:lstStyle/>
        <a:p>
          <a:endParaRPr lang="en-US"/>
        </a:p>
      </dgm:t>
    </dgm:pt>
    <dgm:pt modelId="{A44D7C97-3546-453D-967D-9C5E4265CD20}" type="sibTrans" cxnId="{50F1724F-B3BE-400A-B390-2C16AFA593A3}">
      <dgm:prSet/>
      <dgm:spPr/>
      <dgm:t>
        <a:bodyPr/>
        <a:lstStyle/>
        <a:p>
          <a:endParaRPr lang="en-US"/>
        </a:p>
      </dgm:t>
    </dgm:pt>
    <dgm:pt modelId="{F10957B7-3E0F-44BB-A362-539F7D30E896}">
      <dgm:prSet/>
      <dgm:spPr/>
      <dgm:t>
        <a:bodyPr/>
        <a:lstStyle/>
        <a:p>
          <a:pPr>
            <a:buNone/>
          </a:pPr>
          <a:r>
            <a:rPr lang="en-US" b="1" dirty="0">
              <a:solidFill>
                <a:srgbClr val="FF0000"/>
              </a:solidFill>
            </a:rPr>
            <a:t>Technological</a:t>
          </a:r>
          <a:r>
            <a:rPr lang="en-US" dirty="0">
              <a:solidFill>
                <a:schemeClr val="tx2"/>
              </a:solidFill>
            </a:rPr>
            <a:t>: Incidents driven by </a:t>
          </a:r>
          <a:r>
            <a:rPr lang="en-US" b="1" dirty="0">
              <a:solidFill>
                <a:schemeClr val="tx2"/>
              </a:solidFill>
            </a:rPr>
            <a:t>smart contract flaws, oracle manipulation and cross-chain failures</a:t>
          </a:r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5C98CA57-A9C1-4150-972A-B33E9E6854CE}" type="parTrans" cxnId="{CC07E104-677E-4A71-8AEB-244D0B0F61D7}">
      <dgm:prSet/>
      <dgm:spPr/>
      <dgm:t>
        <a:bodyPr/>
        <a:lstStyle/>
        <a:p>
          <a:endParaRPr lang="it-IT"/>
        </a:p>
      </dgm:t>
    </dgm:pt>
    <dgm:pt modelId="{B90BD532-B2F3-4569-A5EA-CB0617AFDD17}" type="sibTrans" cxnId="{CC07E104-677E-4A71-8AEB-244D0B0F61D7}">
      <dgm:prSet/>
      <dgm:spPr/>
      <dgm:t>
        <a:bodyPr/>
        <a:lstStyle/>
        <a:p>
          <a:endParaRPr lang="it-IT"/>
        </a:p>
      </dgm:t>
    </dgm:pt>
    <dgm:pt modelId="{97295C6B-176A-4F83-95D3-1E33F7E71B29}">
      <dgm:prSet/>
      <dgm:spPr/>
      <dgm:t>
        <a:bodyPr/>
        <a:lstStyle/>
        <a:p>
          <a:pPr>
            <a:buNone/>
          </a:pPr>
          <a:r>
            <a:rPr lang="en-US" b="1" dirty="0">
              <a:solidFill>
                <a:srgbClr val="FF0000"/>
              </a:solidFill>
            </a:rPr>
            <a:t>Governance</a:t>
          </a:r>
          <a:r>
            <a:rPr lang="en-US" dirty="0">
              <a:solidFill>
                <a:schemeClr val="tx2"/>
              </a:solidFill>
            </a:rPr>
            <a:t>: </a:t>
          </a:r>
          <a:r>
            <a:rPr lang="en-US" b="1" dirty="0">
              <a:solidFill>
                <a:schemeClr val="tx2"/>
              </a:solidFill>
            </a:rPr>
            <a:t>Low participation and token concentration</a:t>
          </a:r>
          <a:r>
            <a:rPr lang="en-US" dirty="0">
              <a:solidFill>
                <a:schemeClr val="tx2"/>
              </a:solidFill>
            </a:rPr>
            <a:t> reduce transparency and </a:t>
          </a:r>
          <a:r>
            <a:rPr lang="en-US" b="1" dirty="0">
              <a:solidFill>
                <a:schemeClr val="tx2"/>
              </a:solidFill>
            </a:rPr>
            <a:t>undermine market integrity</a:t>
          </a:r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66523659-5F61-46E5-A58D-F11D57B9C3E6}" type="parTrans" cxnId="{8A0D2865-F011-49EF-BAC4-862E2892026F}">
      <dgm:prSet/>
      <dgm:spPr/>
      <dgm:t>
        <a:bodyPr/>
        <a:lstStyle/>
        <a:p>
          <a:endParaRPr lang="it-IT"/>
        </a:p>
      </dgm:t>
    </dgm:pt>
    <dgm:pt modelId="{9F1EECE9-7B72-4BC6-87E2-4A9D24DDF7F5}" type="sibTrans" cxnId="{8A0D2865-F011-49EF-BAC4-862E2892026F}">
      <dgm:prSet/>
      <dgm:spPr/>
      <dgm:t>
        <a:bodyPr/>
        <a:lstStyle/>
        <a:p>
          <a:endParaRPr lang="it-IT"/>
        </a:p>
      </dgm:t>
    </dgm:pt>
    <dgm:pt modelId="{BC4178F0-B328-4B8F-A3EA-710947177E37}" type="pres">
      <dgm:prSet presAssocID="{CD26EAA2-F751-4403-9FB5-C45EC9EC40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CB4F11-ABAC-43D5-9806-A2A9AC06043B}" type="pres">
      <dgm:prSet presAssocID="{7BAA577D-7735-407B-9435-B8079097E54F}" presName="hierRoot1" presStyleCnt="0"/>
      <dgm:spPr/>
    </dgm:pt>
    <dgm:pt modelId="{28D823CC-3073-4290-93A9-4BF2BAF1E8EF}" type="pres">
      <dgm:prSet presAssocID="{7BAA577D-7735-407B-9435-B8079097E54F}" presName="composite" presStyleCnt="0"/>
      <dgm:spPr/>
    </dgm:pt>
    <dgm:pt modelId="{CF0DAE78-CF85-4ADB-97C2-88B63A9C812B}" type="pres">
      <dgm:prSet presAssocID="{7BAA577D-7735-407B-9435-B8079097E54F}" presName="background" presStyleLbl="node0" presStyleIdx="0" presStyleCnt="3"/>
      <dgm:spPr/>
    </dgm:pt>
    <dgm:pt modelId="{26A3E233-B902-4555-B3C9-76870B2167E5}" type="pres">
      <dgm:prSet presAssocID="{7BAA577D-7735-407B-9435-B8079097E54F}" presName="text" presStyleLbl="fgAcc0" presStyleIdx="0" presStyleCnt="3">
        <dgm:presLayoutVars>
          <dgm:chPref val="3"/>
        </dgm:presLayoutVars>
      </dgm:prSet>
      <dgm:spPr/>
    </dgm:pt>
    <dgm:pt modelId="{0CB59FDD-D190-49E9-9465-AC158E43BAB1}" type="pres">
      <dgm:prSet presAssocID="{7BAA577D-7735-407B-9435-B8079097E54F}" presName="hierChild2" presStyleCnt="0"/>
      <dgm:spPr/>
    </dgm:pt>
    <dgm:pt modelId="{85B3BB95-BB75-4750-994D-F9A46F030659}" type="pres">
      <dgm:prSet presAssocID="{F10957B7-3E0F-44BB-A362-539F7D30E896}" presName="hierRoot1" presStyleCnt="0"/>
      <dgm:spPr/>
    </dgm:pt>
    <dgm:pt modelId="{0CB92B42-FB97-45C0-8554-6F978A5A71CA}" type="pres">
      <dgm:prSet presAssocID="{F10957B7-3E0F-44BB-A362-539F7D30E896}" presName="composite" presStyleCnt="0"/>
      <dgm:spPr/>
    </dgm:pt>
    <dgm:pt modelId="{9E6F972C-6FF4-4E32-87DC-5630CE6527D0}" type="pres">
      <dgm:prSet presAssocID="{F10957B7-3E0F-44BB-A362-539F7D30E896}" presName="background" presStyleLbl="node0" presStyleIdx="1" presStyleCnt="3"/>
      <dgm:spPr/>
    </dgm:pt>
    <dgm:pt modelId="{D12B04B2-113D-4010-B19C-E06586A6EEA0}" type="pres">
      <dgm:prSet presAssocID="{F10957B7-3E0F-44BB-A362-539F7D30E896}" presName="text" presStyleLbl="fgAcc0" presStyleIdx="1" presStyleCnt="3">
        <dgm:presLayoutVars>
          <dgm:chPref val="3"/>
        </dgm:presLayoutVars>
      </dgm:prSet>
      <dgm:spPr/>
    </dgm:pt>
    <dgm:pt modelId="{7DA6342B-312C-40F9-8730-74C4BA4ADF3F}" type="pres">
      <dgm:prSet presAssocID="{F10957B7-3E0F-44BB-A362-539F7D30E896}" presName="hierChild2" presStyleCnt="0"/>
      <dgm:spPr/>
    </dgm:pt>
    <dgm:pt modelId="{9CBAE436-4E1D-4829-9E12-CDD8016F8AEF}" type="pres">
      <dgm:prSet presAssocID="{97295C6B-176A-4F83-95D3-1E33F7E71B29}" presName="hierRoot1" presStyleCnt="0"/>
      <dgm:spPr/>
    </dgm:pt>
    <dgm:pt modelId="{34A4E240-86D8-4CEA-8052-3898D43D6F83}" type="pres">
      <dgm:prSet presAssocID="{97295C6B-176A-4F83-95D3-1E33F7E71B29}" presName="composite" presStyleCnt="0"/>
      <dgm:spPr/>
    </dgm:pt>
    <dgm:pt modelId="{28D56BE8-B952-470D-BD32-1FFA9D025B07}" type="pres">
      <dgm:prSet presAssocID="{97295C6B-176A-4F83-95D3-1E33F7E71B29}" presName="background" presStyleLbl="node0" presStyleIdx="2" presStyleCnt="3"/>
      <dgm:spPr/>
    </dgm:pt>
    <dgm:pt modelId="{336776C6-CF73-4184-957C-D5802CCCE8C6}" type="pres">
      <dgm:prSet presAssocID="{97295C6B-176A-4F83-95D3-1E33F7E71B29}" presName="text" presStyleLbl="fgAcc0" presStyleIdx="2" presStyleCnt="3">
        <dgm:presLayoutVars>
          <dgm:chPref val="3"/>
        </dgm:presLayoutVars>
      </dgm:prSet>
      <dgm:spPr/>
    </dgm:pt>
    <dgm:pt modelId="{F1A43E72-0331-4293-809D-767A891DF5DF}" type="pres">
      <dgm:prSet presAssocID="{97295C6B-176A-4F83-95D3-1E33F7E71B29}" presName="hierChild2" presStyleCnt="0"/>
      <dgm:spPr/>
    </dgm:pt>
  </dgm:ptLst>
  <dgm:cxnLst>
    <dgm:cxn modelId="{CC07E104-677E-4A71-8AEB-244D0B0F61D7}" srcId="{CD26EAA2-F751-4403-9FB5-C45EC9EC402A}" destId="{F10957B7-3E0F-44BB-A362-539F7D30E896}" srcOrd="1" destOrd="0" parTransId="{5C98CA57-A9C1-4150-972A-B33E9E6854CE}" sibTransId="{B90BD532-B2F3-4569-A5EA-CB0617AFDD17}"/>
    <dgm:cxn modelId="{B3CDC017-4F10-4E56-8504-CFB02E80F1E8}" type="presOf" srcId="{CD26EAA2-F751-4403-9FB5-C45EC9EC402A}" destId="{BC4178F0-B328-4B8F-A3EA-710947177E37}" srcOrd="0" destOrd="0" presId="urn:microsoft.com/office/officeart/2005/8/layout/hierarchy1"/>
    <dgm:cxn modelId="{8A0D2865-F011-49EF-BAC4-862E2892026F}" srcId="{CD26EAA2-F751-4403-9FB5-C45EC9EC402A}" destId="{97295C6B-176A-4F83-95D3-1E33F7E71B29}" srcOrd="2" destOrd="0" parTransId="{66523659-5F61-46E5-A58D-F11D57B9C3E6}" sibTransId="{9F1EECE9-7B72-4BC6-87E2-4A9D24DDF7F5}"/>
    <dgm:cxn modelId="{DEBDF64B-1C71-4C06-97AB-B22AE293C728}" type="presOf" srcId="{7BAA577D-7735-407B-9435-B8079097E54F}" destId="{26A3E233-B902-4555-B3C9-76870B2167E5}" srcOrd="0" destOrd="0" presId="urn:microsoft.com/office/officeart/2005/8/layout/hierarchy1"/>
    <dgm:cxn modelId="{F183374E-216E-4FB7-A48F-0D08C4BE1677}" type="presOf" srcId="{F10957B7-3E0F-44BB-A362-539F7D30E896}" destId="{D12B04B2-113D-4010-B19C-E06586A6EEA0}" srcOrd="0" destOrd="0" presId="urn:microsoft.com/office/officeart/2005/8/layout/hierarchy1"/>
    <dgm:cxn modelId="{50F1724F-B3BE-400A-B390-2C16AFA593A3}" srcId="{CD26EAA2-F751-4403-9FB5-C45EC9EC402A}" destId="{7BAA577D-7735-407B-9435-B8079097E54F}" srcOrd="0" destOrd="0" parTransId="{DFB571DA-F03D-4D15-BF63-E592C5FE45FF}" sibTransId="{A44D7C97-3546-453D-967D-9C5E4265CD20}"/>
    <dgm:cxn modelId="{9EFB1784-D009-459E-AC3D-CB3AB073B175}" type="presOf" srcId="{97295C6B-176A-4F83-95D3-1E33F7E71B29}" destId="{336776C6-CF73-4184-957C-D5802CCCE8C6}" srcOrd="0" destOrd="0" presId="urn:microsoft.com/office/officeart/2005/8/layout/hierarchy1"/>
    <dgm:cxn modelId="{ABBEF49D-D0B1-4E27-B96D-6C559A755CC9}" type="presParOf" srcId="{BC4178F0-B328-4B8F-A3EA-710947177E37}" destId="{62CB4F11-ABAC-43D5-9806-A2A9AC06043B}" srcOrd="0" destOrd="0" presId="urn:microsoft.com/office/officeart/2005/8/layout/hierarchy1"/>
    <dgm:cxn modelId="{709B9DA7-DB98-4DB7-BBD4-39FC7757FC78}" type="presParOf" srcId="{62CB4F11-ABAC-43D5-9806-A2A9AC06043B}" destId="{28D823CC-3073-4290-93A9-4BF2BAF1E8EF}" srcOrd="0" destOrd="0" presId="urn:microsoft.com/office/officeart/2005/8/layout/hierarchy1"/>
    <dgm:cxn modelId="{39A051F3-6889-4DE3-A983-1888D1C56BA8}" type="presParOf" srcId="{28D823CC-3073-4290-93A9-4BF2BAF1E8EF}" destId="{CF0DAE78-CF85-4ADB-97C2-88B63A9C812B}" srcOrd="0" destOrd="0" presId="urn:microsoft.com/office/officeart/2005/8/layout/hierarchy1"/>
    <dgm:cxn modelId="{BAB0B339-6164-4052-9396-06B7D57804D3}" type="presParOf" srcId="{28D823CC-3073-4290-93A9-4BF2BAF1E8EF}" destId="{26A3E233-B902-4555-B3C9-76870B2167E5}" srcOrd="1" destOrd="0" presId="urn:microsoft.com/office/officeart/2005/8/layout/hierarchy1"/>
    <dgm:cxn modelId="{541DF937-0EAB-4F12-9B05-241358ED0CB1}" type="presParOf" srcId="{62CB4F11-ABAC-43D5-9806-A2A9AC06043B}" destId="{0CB59FDD-D190-49E9-9465-AC158E43BAB1}" srcOrd="1" destOrd="0" presId="urn:microsoft.com/office/officeart/2005/8/layout/hierarchy1"/>
    <dgm:cxn modelId="{5F84DD70-C7A3-4799-AE08-C47D11697001}" type="presParOf" srcId="{BC4178F0-B328-4B8F-A3EA-710947177E37}" destId="{85B3BB95-BB75-4750-994D-F9A46F030659}" srcOrd="1" destOrd="0" presId="urn:microsoft.com/office/officeart/2005/8/layout/hierarchy1"/>
    <dgm:cxn modelId="{BD51D143-2D8A-4455-8F6E-30E509ADCD75}" type="presParOf" srcId="{85B3BB95-BB75-4750-994D-F9A46F030659}" destId="{0CB92B42-FB97-45C0-8554-6F978A5A71CA}" srcOrd="0" destOrd="0" presId="urn:microsoft.com/office/officeart/2005/8/layout/hierarchy1"/>
    <dgm:cxn modelId="{4CE1ED43-B364-419D-86E7-E4E3B9B24A6C}" type="presParOf" srcId="{0CB92B42-FB97-45C0-8554-6F978A5A71CA}" destId="{9E6F972C-6FF4-4E32-87DC-5630CE6527D0}" srcOrd="0" destOrd="0" presId="urn:microsoft.com/office/officeart/2005/8/layout/hierarchy1"/>
    <dgm:cxn modelId="{DDA44A25-5275-402D-A8C5-FB4CBDC243DA}" type="presParOf" srcId="{0CB92B42-FB97-45C0-8554-6F978A5A71CA}" destId="{D12B04B2-113D-4010-B19C-E06586A6EEA0}" srcOrd="1" destOrd="0" presId="urn:microsoft.com/office/officeart/2005/8/layout/hierarchy1"/>
    <dgm:cxn modelId="{0A352A35-78A9-4FBF-B3D6-626B6BABB49F}" type="presParOf" srcId="{85B3BB95-BB75-4750-994D-F9A46F030659}" destId="{7DA6342B-312C-40F9-8730-74C4BA4ADF3F}" srcOrd="1" destOrd="0" presId="urn:microsoft.com/office/officeart/2005/8/layout/hierarchy1"/>
    <dgm:cxn modelId="{B91D8AFD-1D9D-42F5-B4C6-CEF35DAE7644}" type="presParOf" srcId="{BC4178F0-B328-4B8F-A3EA-710947177E37}" destId="{9CBAE436-4E1D-4829-9E12-CDD8016F8AEF}" srcOrd="2" destOrd="0" presId="urn:microsoft.com/office/officeart/2005/8/layout/hierarchy1"/>
    <dgm:cxn modelId="{A4E22A8E-6E26-4ADF-A998-45C97C758576}" type="presParOf" srcId="{9CBAE436-4E1D-4829-9E12-CDD8016F8AEF}" destId="{34A4E240-86D8-4CEA-8052-3898D43D6F83}" srcOrd="0" destOrd="0" presId="urn:microsoft.com/office/officeart/2005/8/layout/hierarchy1"/>
    <dgm:cxn modelId="{040F82F5-B5F3-483B-88D2-318D3B965F96}" type="presParOf" srcId="{34A4E240-86D8-4CEA-8052-3898D43D6F83}" destId="{28D56BE8-B952-470D-BD32-1FFA9D025B07}" srcOrd="0" destOrd="0" presId="urn:microsoft.com/office/officeart/2005/8/layout/hierarchy1"/>
    <dgm:cxn modelId="{D8713845-301D-40BA-9A57-97FD90310609}" type="presParOf" srcId="{34A4E240-86D8-4CEA-8052-3898D43D6F83}" destId="{336776C6-CF73-4184-957C-D5802CCCE8C6}" srcOrd="1" destOrd="0" presId="urn:microsoft.com/office/officeart/2005/8/layout/hierarchy1"/>
    <dgm:cxn modelId="{AA90BAEB-A172-41DC-84B6-FD02F966234B}" type="presParOf" srcId="{9CBAE436-4E1D-4829-9E12-CDD8016F8AEF}" destId="{F1A43E72-0331-4293-809D-767A891DF5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DD5443-BD8B-49C2-933F-5FFE12C282E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79485E-8686-43AA-90B5-12140FD8BCBD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Increased reliance on </a:t>
          </a:r>
        </a:p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on-chain MONITORING</a:t>
          </a:r>
        </a:p>
      </dgm:t>
    </dgm:pt>
    <dgm:pt modelId="{1131AE60-BCFC-4CEC-88CB-32872A5112E3}" type="parTrans" cxnId="{31FFABA4-0D71-4F5E-86DD-087E9BBAEAEC}">
      <dgm:prSet/>
      <dgm:spPr/>
      <dgm:t>
        <a:bodyPr/>
        <a:lstStyle/>
        <a:p>
          <a:endParaRPr lang="en-US"/>
        </a:p>
      </dgm:t>
    </dgm:pt>
    <dgm:pt modelId="{B8746BA9-BB86-4523-BE6D-CC53BBF69CE4}" type="sibTrans" cxnId="{31FFABA4-0D71-4F5E-86DD-087E9BBAEAEC}">
      <dgm:prSet/>
      <dgm:spPr/>
      <dgm:t>
        <a:bodyPr/>
        <a:lstStyle/>
        <a:p>
          <a:endParaRPr lang="en-US"/>
        </a:p>
      </dgm:t>
    </dgm:pt>
    <dgm:pt modelId="{7FE0AF18-14FB-49E0-8BD8-BF8934C052C1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Interfaces emerge as key supervisory touchpoints</a:t>
          </a:r>
        </a:p>
      </dgm:t>
    </dgm:pt>
    <dgm:pt modelId="{18D09D06-C853-458D-9709-17C1BA8B1619}" type="parTrans" cxnId="{78CBA6D4-563B-454D-AE6B-9F374A19FAAF}">
      <dgm:prSet/>
      <dgm:spPr/>
      <dgm:t>
        <a:bodyPr/>
        <a:lstStyle/>
        <a:p>
          <a:endParaRPr lang="en-US"/>
        </a:p>
      </dgm:t>
    </dgm:pt>
    <dgm:pt modelId="{6855AC81-A710-458B-A923-3334B8038144}" type="sibTrans" cxnId="{78CBA6D4-563B-454D-AE6B-9F374A19FAAF}">
      <dgm:prSet/>
      <dgm:spPr/>
      <dgm:t>
        <a:bodyPr/>
        <a:lstStyle/>
        <a:p>
          <a:endParaRPr lang="en-US"/>
        </a:p>
      </dgm:t>
    </dgm:pt>
    <dgm:pt modelId="{16CB7AA9-910F-4A26-BB37-324F0633C4BB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Understanding and monitoring precede intervention</a:t>
          </a:r>
        </a:p>
      </dgm:t>
    </dgm:pt>
    <dgm:pt modelId="{F60922C3-A3BB-479F-BB6A-DA6E65DAE996}" type="parTrans" cxnId="{DF1FF2DE-C4CB-4499-98B2-5B05478E7CB5}">
      <dgm:prSet/>
      <dgm:spPr/>
      <dgm:t>
        <a:bodyPr/>
        <a:lstStyle/>
        <a:p>
          <a:endParaRPr lang="en-US"/>
        </a:p>
      </dgm:t>
    </dgm:pt>
    <dgm:pt modelId="{927530C0-51E6-47A5-91C7-FF69080764B3}" type="sibTrans" cxnId="{DF1FF2DE-C4CB-4499-98B2-5B05478E7CB5}">
      <dgm:prSet/>
      <dgm:spPr/>
      <dgm:t>
        <a:bodyPr/>
        <a:lstStyle/>
        <a:p>
          <a:endParaRPr lang="en-US"/>
        </a:p>
      </dgm:t>
    </dgm:pt>
    <dgm:pt modelId="{F9169C98-A542-46A3-9B7F-EDD2D1AC1E90}" type="pres">
      <dgm:prSet presAssocID="{BFDD5443-BD8B-49C2-933F-5FFE12C282E3}" presName="root" presStyleCnt="0">
        <dgm:presLayoutVars>
          <dgm:dir/>
          <dgm:resizeHandles val="exact"/>
        </dgm:presLayoutVars>
      </dgm:prSet>
      <dgm:spPr/>
    </dgm:pt>
    <dgm:pt modelId="{88EF2EB7-3139-4569-8FAD-FFC6B7BC45C7}" type="pres">
      <dgm:prSet presAssocID="{3179485E-8686-43AA-90B5-12140FD8BCBD}" presName="compNode" presStyleCnt="0"/>
      <dgm:spPr/>
    </dgm:pt>
    <dgm:pt modelId="{3CADFCB6-1E67-4B05-A2C3-2CC4E98A5FF3}" type="pres">
      <dgm:prSet presAssocID="{3179485E-8686-43AA-90B5-12140FD8BCBD}" presName="iconBgRect" presStyleLbl="bgShp" presStyleIdx="0" presStyleCnt="3"/>
      <dgm:spPr/>
    </dgm:pt>
    <dgm:pt modelId="{0DDB7CD8-1E16-4123-86C1-06865E30B758}" type="pres">
      <dgm:prSet presAssocID="{3179485E-8686-43AA-90B5-12140FD8BC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brica"/>
        </a:ext>
      </dgm:extLst>
    </dgm:pt>
    <dgm:pt modelId="{F28B312C-E78A-4CFF-87BB-8331824A3DF7}" type="pres">
      <dgm:prSet presAssocID="{3179485E-8686-43AA-90B5-12140FD8BCBD}" presName="spaceRect" presStyleCnt="0"/>
      <dgm:spPr/>
    </dgm:pt>
    <dgm:pt modelId="{D0DC4DDF-6931-4537-8635-233F65D02B76}" type="pres">
      <dgm:prSet presAssocID="{3179485E-8686-43AA-90B5-12140FD8BCBD}" presName="textRect" presStyleLbl="revTx" presStyleIdx="0" presStyleCnt="3">
        <dgm:presLayoutVars>
          <dgm:chMax val="1"/>
          <dgm:chPref val="1"/>
        </dgm:presLayoutVars>
      </dgm:prSet>
      <dgm:spPr/>
    </dgm:pt>
    <dgm:pt modelId="{483400E2-62AA-4730-A08D-729952F13741}" type="pres">
      <dgm:prSet presAssocID="{B8746BA9-BB86-4523-BE6D-CC53BBF69CE4}" presName="sibTrans" presStyleCnt="0"/>
      <dgm:spPr/>
    </dgm:pt>
    <dgm:pt modelId="{1727FDEF-5EFC-4604-93F7-AFB8884E5E2C}" type="pres">
      <dgm:prSet presAssocID="{7FE0AF18-14FB-49E0-8BD8-BF8934C052C1}" presName="compNode" presStyleCnt="0"/>
      <dgm:spPr/>
    </dgm:pt>
    <dgm:pt modelId="{EB2B9AFE-EA69-436A-ACBC-E3B3A55763A9}" type="pres">
      <dgm:prSet presAssocID="{7FE0AF18-14FB-49E0-8BD8-BF8934C052C1}" presName="iconBgRect" presStyleLbl="bgShp" presStyleIdx="1" presStyleCnt="3"/>
      <dgm:spPr/>
    </dgm:pt>
    <dgm:pt modelId="{2D7BD9D6-B410-482C-AEF4-8ADA93CECF4E}" type="pres">
      <dgm:prSet presAssocID="{7FE0AF18-14FB-49E0-8BD8-BF8934C052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90893551-803B-424A-B2AB-DDED19BAAB8F}" type="pres">
      <dgm:prSet presAssocID="{7FE0AF18-14FB-49E0-8BD8-BF8934C052C1}" presName="spaceRect" presStyleCnt="0"/>
      <dgm:spPr/>
    </dgm:pt>
    <dgm:pt modelId="{244FB942-0FCB-4F4A-B9D2-B772E9B4EDCF}" type="pres">
      <dgm:prSet presAssocID="{7FE0AF18-14FB-49E0-8BD8-BF8934C052C1}" presName="textRect" presStyleLbl="revTx" presStyleIdx="1" presStyleCnt="3">
        <dgm:presLayoutVars>
          <dgm:chMax val="1"/>
          <dgm:chPref val="1"/>
        </dgm:presLayoutVars>
      </dgm:prSet>
      <dgm:spPr/>
    </dgm:pt>
    <dgm:pt modelId="{DD9B0760-3E71-463A-8097-85E24DB0EDC2}" type="pres">
      <dgm:prSet presAssocID="{6855AC81-A710-458B-A923-3334B8038144}" presName="sibTrans" presStyleCnt="0"/>
      <dgm:spPr/>
    </dgm:pt>
    <dgm:pt modelId="{480EDDD0-3AC1-477A-BC98-A0F9075E7AAC}" type="pres">
      <dgm:prSet presAssocID="{16CB7AA9-910F-4A26-BB37-324F0633C4BB}" presName="compNode" presStyleCnt="0"/>
      <dgm:spPr/>
    </dgm:pt>
    <dgm:pt modelId="{271E7B32-5689-4935-8FEB-B874DE170A6C}" type="pres">
      <dgm:prSet presAssocID="{16CB7AA9-910F-4A26-BB37-324F0633C4BB}" presName="iconBgRect" presStyleLbl="bgShp" presStyleIdx="2" presStyleCnt="3"/>
      <dgm:spPr/>
    </dgm:pt>
    <dgm:pt modelId="{0E36B45F-65E2-42AF-90F5-C3829E028BE6}" type="pres">
      <dgm:prSet presAssocID="{16CB7AA9-910F-4A26-BB37-324F0633C4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15D02CFC-A800-4973-B000-859C772A381A}" type="pres">
      <dgm:prSet presAssocID="{16CB7AA9-910F-4A26-BB37-324F0633C4BB}" presName="spaceRect" presStyleCnt="0"/>
      <dgm:spPr/>
    </dgm:pt>
    <dgm:pt modelId="{2B4C62AB-B197-4528-89D0-C35848A82E84}" type="pres">
      <dgm:prSet presAssocID="{16CB7AA9-910F-4A26-BB37-324F0633C4B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0E3CF0E-059C-47F3-A71B-788BD932E301}" type="presOf" srcId="{7FE0AF18-14FB-49E0-8BD8-BF8934C052C1}" destId="{244FB942-0FCB-4F4A-B9D2-B772E9B4EDCF}" srcOrd="0" destOrd="0" presId="urn:microsoft.com/office/officeart/2018/5/layout/IconCircleLabelList"/>
    <dgm:cxn modelId="{32E0261F-6A3F-4D6B-82E0-88791063DAE2}" type="presOf" srcId="{16CB7AA9-910F-4A26-BB37-324F0633C4BB}" destId="{2B4C62AB-B197-4528-89D0-C35848A82E84}" srcOrd="0" destOrd="0" presId="urn:microsoft.com/office/officeart/2018/5/layout/IconCircleLabelList"/>
    <dgm:cxn modelId="{31FFABA4-0D71-4F5E-86DD-087E9BBAEAEC}" srcId="{BFDD5443-BD8B-49C2-933F-5FFE12C282E3}" destId="{3179485E-8686-43AA-90B5-12140FD8BCBD}" srcOrd="0" destOrd="0" parTransId="{1131AE60-BCFC-4CEC-88CB-32872A5112E3}" sibTransId="{B8746BA9-BB86-4523-BE6D-CC53BBF69CE4}"/>
    <dgm:cxn modelId="{176EB4CC-2060-406B-B40E-36A9192871ED}" type="presOf" srcId="{3179485E-8686-43AA-90B5-12140FD8BCBD}" destId="{D0DC4DDF-6931-4537-8635-233F65D02B76}" srcOrd="0" destOrd="0" presId="urn:microsoft.com/office/officeart/2018/5/layout/IconCircleLabelList"/>
    <dgm:cxn modelId="{78CBA6D4-563B-454D-AE6B-9F374A19FAAF}" srcId="{BFDD5443-BD8B-49C2-933F-5FFE12C282E3}" destId="{7FE0AF18-14FB-49E0-8BD8-BF8934C052C1}" srcOrd="1" destOrd="0" parTransId="{18D09D06-C853-458D-9709-17C1BA8B1619}" sibTransId="{6855AC81-A710-458B-A923-3334B8038144}"/>
    <dgm:cxn modelId="{DF1FF2DE-C4CB-4499-98B2-5B05478E7CB5}" srcId="{BFDD5443-BD8B-49C2-933F-5FFE12C282E3}" destId="{16CB7AA9-910F-4A26-BB37-324F0633C4BB}" srcOrd="2" destOrd="0" parTransId="{F60922C3-A3BB-479F-BB6A-DA6E65DAE996}" sibTransId="{927530C0-51E6-47A5-91C7-FF69080764B3}"/>
    <dgm:cxn modelId="{A6E24BFB-1256-43E2-81EE-D7660E839F72}" type="presOf" srcId="{BFDD5443-BD8B-49C2-933F-5FFE12C282E3}" destId="{F9169C98-A542-46A3-9B7F-EDD2D1AC1E90}" srcOrd="0" destOrd="0" presId="urn:microsoft.com/office/officeart/2018/5/layout/IconCircleLabelList"/>
    <dgm:cxn modelId="{56F07953-9C04-4D9C-9194-74B6CDDEA960}" type="presParOf" srcId="{F9169C98-A542-46A3-9B7F-EDD2D1AC1E90}" destId="{88EF2EB7-3139-4569-8FAD-FFC6B7BC45C7}" srcOrd="0" destOrd="0" presId="urn:microsoft.com/office/officeart/2018/5/layout/IconCircleLabelList"/>
    <dgm:cxn modelId="{CFC5C8D9-3C9F-42E1-8F97-A145FBD68432}" type="presParOf" srcId="{88EF2EB7-3139-4569-8FAD-FFC6B7BC45C7}" destId="{3CADFCB6-1E67-4B05-A2C3-2CC4E98A5FF3}" srcOrd="0" destOrd="0" presId="urn:microsoft.com/office/officeart/2018/5/layout/IconCircleLabelList"/>
    <dgm:cxn modelId="{947CDB37-66B1-4701-804A-92C370B85CDA}" type="presParOf" srcId="{88EF2EB7-3139-4569-8FAD-FFC6B7BC45C7}" destId="{0DDB7CD8-1E16-4123-86C1-06865E30B758}" srcOrd="1" destOrd="0" presId="urn:microsoft.com/office/officeart/2018/5/layout/IconCircleLabelList"/>
    <dgm:cxn modelId="{633B0283-CD64-4B53-8365-BD47C89EBEB2}" type="presParOf" srcId="{88EF2EB7-3139-4569-8FAD-FFC6B7BC45C7}" destId="{F28B312C-E78A-4CFF-87BB-8331824A3DF7}" srcOrd="2" destOrd="0" presId="urn:microsoft.com/office/officeart/2018/5/layout/IconCircleLabelList"/>
    <dgm:cxn modelId="{80F2046D-52A9-4FC1-92FD-233AAA877B33}" type="presParOf" srcId="{88EF2EB7-3139-4569-8FAD-FFC6B7BC45C7}" destId="{D0DC4DDF-6931-4537-8635-233F65D02B76}" srcOrd="3" destOrd="0" presId="urn:microsoft.com/office/officeart/2018/5/layout/IconCircleLabelList"/>
    <dgm:cxn modelId="{01187062-CF9D-495E-896A-7F8A8F6E078D}" type="presParOf" srcId="{F9169C98-A542-46A3-9B7F-EDD2D1AC1E90}" destId="{483400E2-62AA-4730-A08D-729952F13741}" srcOrd="1" destOrd="0" presId="urn:microsoft.com/office/officeart/2018/5/layout/IconCircleLabelList"/>
    <dgm:cxn modelId="{04D363FD-D616-488E-BDAE-B8E32A2C7C9A}" type="presParOf" srcId="{F9169C98-A542-46A3-9B7F-EDD2D1AC1E90}" destId="{1727FDEF-5EFC-4604-93F7-AFB8884E5E2C}" srcOrd="2" destOrd="0" presId="urn:microsoft.com/office/officeart/2018/5/layout/IconCircleLabelList"/>
    <dgm:cxn modelId="{5B2B6CDF-6325-4F55-B951-5B5F4E7CBFB6}" type="presParOf" srcId="{1727FDEF-5EFC-4604-93F7-AFB8884E5E2C}" destId="{EB2B9AFE-EA69-436A-ACBC-E3B3A55763A9}" srcOrd="0" destOrd="0" presId="urn:microsoft.com/office/officeart/2018/5/layout/IconCircleLabelList"/>
    <dgm:cxn modelId="{0D93EFCE-9BF2-42F8-98C1-CFFF2B761323}" type="presParOf" srcId="{1727FDEF-5EFC-4604-93F7-AFB8884E5E2C}" destId="{2D7BD9D6-B410-482C-AEF4-8ADA93CECF4E}" srcOrd="1" destOrd="0" presId="urn:microsoft.com/office/officeart/2018/5/layout/IconCircleLabelList"/>
    <dgm:cxn modelId="{127F5E32-9D91-4ADC-879A-E89390ACA6CF}" type="presParOf" srcId="{1727FDEF-5EFC-4604-93F7-AFB8884E5E2C}" destId="{90893551-803B-424A-B2AB-DDED19BAAB8F}" srcOrd="2" destOrd="0" presId="urn:microsoft.com/office/officeart/2018/5/layout/IconCircleLabelList"/>
    <dgm:cxn modelId="{DDB44382-CD53-4A5A-84E5-AB0B2804D7EB}" type="presParOf" srcId="{1727FDEF-5EFC-4604-93F7-AFB8884E5E2C}" destId="{244FB942-0FCB-4F4A-B9D2-B772E9B4EDCF}" srcOrd="3" destOrd="0" presId="urn:microsoft.com/office/officeart/2018/5/layout/IconCircleLabelList"/>
    <dgm:cxn modelId="{458CFB08-E86C-4742-996C-E5459704D991}" type="presParOf" srcId="{F9169C98-A542-46A3-9B7F-EDD2D1AC1E90}" destId="{DD9B0760-3E71-463A-8097-85E24DB0EDC2}" srcOrd="3" destOrd="0" presId="urn:microsoft.com/office/officeart/2018/5/layout/IconCircleLabelList"/>
    <dgm:cxn modelId="{7FE26713-3CD5-4245-9E48-0ED79EBB9C38}" type="presParOf" srcId="{F9169C98-A542-46A3-9B7F-EDD2D1AC1E90}" destId="{480EDDD0-3AC1-477A-BC98-A0F9075E7AAC}" srcOrd="4" destOrd="0" presId="urn:microsoft.com/office/officeart/2018/5/layout/IconCircleLabelList"/>
    <dgm:cxn modelId="{8A877DC7-0C3A-4119-A409-5ADDC75B8A32}" type="presParOf" srcId="{480EDDD0-3AC1-477A-BC98-A0F9075E7AAC}" destId="{271E7B32-5689-4935-8FEB-B874DE170A6C}" srcOrd="0" destOrd="0" presId="urn:microsoft.com/office/officeart/2018/5/layout/IconCircleLabelList"/>
    <dgm:cxn modelId="{4CC4C669-B88C-4DC9-9330-3D2DA02BA286}" type="presParOf" srcId="{480EDDD0-3AC1-477A-BC98-A0F9075E7AAC}" destId="{0E36B45F-65E2-42AF-90F5-C3829E028BE6}" srcOrd="1" destOrd="0" presId="urn:microsoft.com/office/officeart/2018/5/layout/IconCircleLabelList"/>
    <dgm:cxn modelId="{18C00EE0-2CC4-4E01-A689-690AF80EF45E}" type="presParOf" srcId="{480EDDD0-3AC1-477A-BC98-A0F9075E7AAC}" destId="{15D02CFC-A800-4973-B000-859C772A381A}" srcOrd="2" destOrd="0" presId="urn:microsoft.com/office/officeart/2018/5/layout/IconCircleLabelList"/>
    <dgm:cxn modelId="{EDA4F2C4-4CD3-4C9B-B8E6-3A2140A4FA2A}" type="presParOf" srcId="{480EDDD0-3AC1-477A-BC98-A0F9075E7AAC}" destId="{2B4C62AB-B197-4528-89D0-C35848A82E8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2959BC-6563-4683-B3B5-A6355DF8A16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499B5-F2DA-4C99-A57A-FB6921E43F81}">
      <dgm:prSet/>
      <dgm:spPr/>
      <dgm:t>
        <a:bodyPr/>
        <a:lstStyle/>
        <a:p>
          <a:r>
            <a:rPr lang="it-IT" b="0" i="0" baseline="0" dirty="0">
              <a:solidFill>
                <a:schemeClr val="tx2"/>
              </a:solidFill>
            </a:rPr>
            <a:t>Review of White Papers for </a:t>
          </a:r>
          <a:r>
            <a:rPr lang="it-IT" b="0" i="0" baseline="0" dirty="0" err="1">
              <a:solidFill>
                <a:schemeClr val="tx2"/>
              </a:solidFill>
            </a:rPr>
            <a:t>crypto</a:t>
          </a:r>
          <a:r>
            <a:rPr lang="it-IT" b="0" i="0" baseline="0" dirty="0">
              <a:solidFill>
                <a:schemeClr val="tx2"/>
              </a:solidFill>
            </a:rPr>
            <a:t>-asset </a:t>
          </a:r>
          <a:r>
            <a:rPr lang="it-IT" b="0" i="0" baseline="0" dirty="0" err="1">
              <a:solidFill>
                <a:schemeClr val="tx2"/>
              </a:solidFill>
            </a:rPr>
            <a:t>offerings</a:t>
          </a:r>
          <a:r>
            <a:rPr lang="it-IT" b="0" i="0" baseline="0" dirty="0">
              <a:solidFill>
                <a:schemeClr val="tx2"/>
              </a:solidFill>
            </a:rPr>
            <a:t> </a:t>
          </a:r>
          <a:r>
            <a:rPr lang="it-IT" b="0" i="0" baseline="0" dirty="0" err="1">
              <a:solidFill>
                <a:schemeClr val="tx2"/>
              </a:solidFill>
            </a:rPr>
            <a:t>addressed</a:t>
          </a:r>
          <a:r>
            <a:rPr lang="it-IT" b="0" i="0" baseline="0" dirty="0">
              <a:solidFill>
                <a:schemeClr val="tx2"/>
              </a:solidFill>
            </a:rPr>
            <a:t> to the </a:t>
          </a:r>
          <a:r>
            <a:rPr lang="it-IT" b="0" i="0" baseline="0" dirty="0" err="1">
              <a:solidFill>
                <a:schemeClr val="tx2"/>
              </a:solidFill>
            </a:rPr>
            <a:t>Italian</a:t>
          </a:r>
          <a:r>
            <a:rPr lang="it-IT" b="0" i="0" baseline="0" dirty="0">
              <a:solidFill>
                <a:schemeClr val="tx2"/>
              </a:solidFill>
            </a:rPr>
            <a:t> public</a:t>
          </a:r>
          <a:endParaRPr lang="en-US" dirty="0">
            <a:solidFill>
              <a:schemeClr val="tx2"/>
            </a:solidFill>
          </a:endParaRPr>
        </a:p>
      </dgm:t>
    </dgm:pt>
    <dgm:pt modelId="{3B0FAB27-63E7-49AA-A09E-F4248862B4A4}" type="parTrans" cxnId="{B6400AB3-8B6E-4159-9624-3AD69CAA1E5D}">
      <dgm:prSet/>
      <dgm:spPr/>
      <dgm:t>
        <a:bodyPr/>
        <a:lstStyle/>
        <a:p>
          <a:endParaRPr lang="en-US"/>
        </a:p>
      </dgm:t>
    </dgm:pt>
    <dgm:pt modelId="{17F3FE21-12ED-49A3-B510-D4D34BECD64D}" type="sibTrans" cxnId="{B6400AB3-8B6E-4159-9624-3AD69CAA1E5D}">
      <dgm:prSet/>
      <dgm:spPr/>
      <dgm:t>
        <a:bodyPr/>
        <a:lstStyle/>
        <a:p>
          <a:endParaRPr lang="en-US"/>
        </a:p>
      </dgm:t>
    </dgm:pt>
    <dgm:pt modelId="{A76C8E49-3485-4AC4-BE61-981603404A7D}">
      <dgm:prSet/>
      <dgm:spPr/>
      <dgm:t>
        <a:bodyPr/>
        <a:lstStyle/>
        <a:p>
          <a:r>
            <a:rPr lang="it-IT" b="0" i="0" baseline="0" dirty="0" err="1">
              <a:solidFill>
                <a:schemeClr val="tx2"/>
              </a:solidFill>
            </a:rPr>
            <a:t>Blocking</a:t>
          </a:r>
          <a:r>
            <a:rPr lang="it-IT" b="0" i="0" baseline="0" dirty="0">
              <a:solidFill>
                <a:schemeClr val="tx2"/>
              </a:solidFill>
            </a:rPr>
            <a:t> of websites and enforcement actions </a:t>
          </a:r>
          <a:r>
            <a:rPr lang="it-IT" b="0" i="0" baseline="0" dirty="0" err="1">
              <a:solidFill>
                <a:schemeClr val="tx2"/>
              </a:solidFill>
            </a:rPr>
            <a:t>against</a:t>
          </a:r>
          <a:r>
            <a:rPr lang="it-IT" b="0" i="0" baseline="0" dirty="0">
              <a:solidFill>
                <a:schemeClr val="tx2"/>
              </a:solidFill>
            </a:rPr>
            <a:t> </a:t>
          </a:r>
          <a:r>
            <a:rPr lang="it-IT" b="0" i="0" baseline="0" dirty="0" err="1">
              <a:solidFill>
                <a:schemeClr val="tx2"/>
              </a:solidFill>
            </a:rPr>
            <a:t>unauthorised</a:t>
          </a:r>
          <a:r>
            <a:rPr lang="it-IT" b="0" i="0" baseline="0" dirty="0">
              <a:solidFill>
                <a:schemeClr val="tx2"/>
              </a:solidFill>
            </a:rPr>
            <a:t> </a:t>
          </a:r>
          <a:r>
            <a:rPr lang="it-IT" b="0" i="0" baseline="0" dirty="0" err="1">
              <a:solidFill>
                <a:schemeClr val="tx2"/>
              </a:solidFill>
            </a:rPr>
            <a:t>crypto</a:t>
          </a:r>
          <a:r>
            <a:rPr lang="it-IT" b="0" i="0" baseline="0" dirty="0">
              <a:solidFill>
                <a:schemeClr val="tx2"/>
              </a:solidFill>
            </a:rPr>
            <a:t> </a:t>
          </a:r>
          <a:r>
            <a:rPr lang="it-IT" b="0" i="0" baseline="0" dirty="0" err="1">
              <a:solidFill>
                <a:schemeClr val="tx2"/>
              </a:solidFill>
            </a:rPr>
            <a:t>offers</a:t>
          </a:r>
          <a:r>
            <a:rPr lang="it-IT" b="0" i="0" baseline="0" dirty="0">
              <a:solidFill>
                <a:schemeClr val="tx2"/>
              </a:solidFill>
            </a:rPr>
            <a:t> and non-</a:t>
          </a:r>
          <a:r>
            <a:rPr lang="it-IT" b="0" i="0" baseline="0" dirty="0" err="1">
              <a:solidFill>
                <a:schemeClr val="tx2"/>
              </a:solidFill>
            </a:rPr>
            <a:t>authorised</a:t>
          </a:r>
          <a:r>
            <a:rPr lang="it-IT" b="0" i="0" baseline="0" dirty="0">
              <a:solidFill>
                <a:schemeClr val="tx2"/>
              </a:solidFill>
            </a:rPr>
            <a:t> </a:t>
          </a:r>
          <a:r>
            <a:rPr lang="it-IT" b="0" i="0" baseline="0" dirty="0" err="1">
              <a:solidFill>
                <a:schemeClr val="tx2"/>
              </a:solidFill>
            </a:rPr>
            <a:t>CASPs</a:t>
          </a:r>
          <a:endParaRPr lang="en-US" dirty="0">
            <a:solidFill>
              <a:schemeClr val="tx2"/>
            </a:solidFill>
          </a:endParaRPr>
        </a:p>
      </dgm:t>
    </dgm:pt>
    <dgm:pt modelId="{911A69FB-4762-4176-8090-13E7EBC5D10E}" type="parTrans" cxnId="{BE3E3874-3EDC-47AF-BC56-A98541E426C5}">
      <dgm:prSet/>
      <dgm:spPr/>
      <dgm:t>
        <a:bodyPr/>
        <a:lstStyle/>
        <a:p>
          <a:endParaRPr lang="en-US"/>
        </a:p>
      </dgm:t>
    </dgm:pt>
    <dgm:pt modelId="{4FE75BBE-1BD8-4A5A-970F-02B290853BC7}" type="sibTrans" cxnId="{BE3E3874-3EDC-47AF-BC56-A98541E426C5}">
      <dgm:prSet/>
      <dgm:spPr/>
      <dgm:t>
        <a:bodyPr/>
        <a:lstStyle/>
        <a:p>
          <a:endParaRPr lang="en-US"/>
        </a:p>
      </dgm:t>
    </dgm:pt>
    <dgm:pt modelId="{77EFCBA4-F9E6-440A-A83F-6AC4CBC2D780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Ongoing assessment of CASP </a:t>
          </a:r>
          <a:r>
            <a:rPr lang="en-US" dirty="0" err="1">
              <a:solidFill>
                <a:schemeClr val="tx2"/>
              </a:solidFill>
            </a:rPr>
            <a:t>authorisation</a:t>
          </a:r>
          <a:r>
            <a:rPr lang="en-US" dirty="0">
              <a:solidFill>
                <a:schemeClr val="tx2"/>
              </a:solidFill>
            </a:rPr>
            <a:t> applications submitted at the end of 2025, following the expiry of the transitional regime for already operating VASPs</a:t>
          </a:r>
        </a:p>
      </dgm:t>
    </dgm:pt>
    <dgm:pt modelId="{BA8B5D17-438B-4B40-9519-BEE49F4643CF}" type="parTrans" cxnId="{2FFC57CB-0949-4481-9205-D8AE9DEE3DBE}">
      <dgm:prSet/>
      <dgm:spPr/>
      <dgm:t>
        <a:bodyPr/>
        <a:lstStyle/>
        <a:p>
          <a:endParaRPr lang="it-IT"/>
        </a:p>
      </dgm:t>
    </dgm:pt>
    <dgm:pt modelId="{A32A6644-BBE5-44D6-B370-3C930432093A}" type="sibTrans" cxnId="{2FFC57CB-0949-4481-9205-D8AE9DEE3DBE}">
      <dgm:prSet/>
      <dgm:spPr/>
      <dgm:t>
        <a:bodyPr/>
        <a:lstStyle/>
        <a:p>
          <a:endParaRPr lang="it-IT"/>
        </a:p>
      </dgm:t>
    </dgm:pt>
    <dgm:pt modelId="{A7EE7839-12CD-41DF-84AE-CB4949AD8668}" type="pres">
      <dgm:prSet presAssocID="{232959BC-6563-4683-B3B5-A6355DF8A1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FCB394-AF77-45E4-9C07-8B5A7831E3DB}" type="pres">
      <dgm:prSet presAssocID="{C1E499B5-F2DA-4C99-A57A-FB6921E43F81}" presName="hierRoot1" presStyleCnt="0"/>
      <dgm:spPr/>
    </dgm:pt>
    <dgm:pt modelId="{C1505FA3-1F38-4BB3-9C11-B958BC7860A6}" type="pres">
      <dgm:prSet presAssocID="{C1E499B5-F2DA-4C99-A57A-FB6921E43F81}" presName="composite" presStyleCnt="0"/>
      <dgm:spPr/>
    </dgm:pt>
    <dgm:pt modelId="{864EF39F-689E-44ED-B500-7B9826667809}" type="pres">
      <dgm:prSet presAssocID="{C1E499B5-F2DA-4C99-A57A-FB6921E43F81}" presName="background" presStyleLbl="node0" presStyleIdx="0" presStyleCnt="3"/>
      <dgm:spPr/>
    </dgm:pt>
    <dgm:pt modelId="{33A377B7-EEDE-4539-9684-EBAA17B8EA0A}" type="pres">
      <dgm:prSet presAssocID="{C1E499B5-F2DA-4C99-A57A-FB6921E43F81}" presName="text" presStyleLbl="fgAcc0" presStyleIdx="0" presStyleCnt="3">
        <dgm:presLayoutVars>
          <dgm:chPref val="3"/>
        </dgm:presLayoutVars>
      </dgm:prSet>
      <dgm:spPr/>
    </dgm:pt>
    <dgm:pt modelId="{52635262-C19E-4619-BE51-F53879C7A17F}" type="pres">
      <dgm:prSet presAssocID="{C1E499B5-F2DA-4C99-A57A-FB6921E43F81}" presName="hierChild2" presStyleCnt="0"/>
      <dgm:spPr/>
    </dgm:pt>
    <dgm:pt modelId="{229CED87-2F0F-446E-8C40-F8D8778705A3}" type="pres">
      <dgm:prSet presAssocID="{A76C8E49-3485-4AC4-BE61-981603404A7D}" presName="hierRoot1" presStyleCnt="0"/>
      <dgm:spPr/>
    </dgm:pt>
    <dgm:pt modelId="{359BD334-DB27-4D96-BD90-CD0F8A70DA13}" type="pres">
      <dgm:prSet presAssocID="{A76C8E49-3485-4AC4-BE61-981603404A7D}" presName="composite" presStyleCnt="0"/>
      <dgm:spPr/>
    </dgm:pt>
    <dgm:pt modelId="{4544381C-6879-4121-9B8C-7F7520D42C14}" type="pres">
      <dgm:prSet presAssocID="{A76C8E49-3485-4AC4-BE61-981603404A7D}" presName="background" presStyleLbl="node0" presStyleIdx="1" presStyleCnt="3"/>
      <dgm:spPr/>
    </dgm:pt>
    <dgm:pt modelId="{4F17B246-465B-4E30-905D-DF53FDB2E744}" type="pres">
      <dgm:prSet presAssocID="{A76C8E49-3485-4AC4-BE61-981603404A7D}" presName="text" presStyleLbl="fgAcc0" presStyleIdx="1" presStyleCnt="3">
        <dgm:presLayoutVars>
          <dgm:chPref val="3"/>
        </dgm:presLayoutVars>
      </dgm:prSet>
      <dgm:spPr/>
    </dgm:pt>
    <dgm:pt modelId="{F513CB06-5B59-4DF0-B234-DB8E0D9F321F}" type="pres">
      <dgm:prSet presAssocID="{A76C8E49-3485-4AC4-BE61-981603404A7D}" presName="hierChild2" presStyleCnt="0"/>
      <dgm:spPr/>
    </dgm:pt>
    <dgm:pt modelId="{3C1B538F-CFAB-4864-94E0-0C0ABC4E7BA3}" type="pres">
      <dgm:prSet presAssocID="{77EFCBA4-F9E6-440A-A83F-6AC4CBC2D780}" presName="hierRoot1" presStyleCnt="0"/>
      <dgm:spPr/>
    </dgm:pt>
    <dgm:pt modelId="{E316AEA7-602F-44E1-9B69-F5AB21CCCCE5}" type="pres">
      <dgm:prSet presAssocID="{77EFCBA4-F9E6-440A-A83F-6AC4CBC2D780}" presName="composite" presStyleCnt="0"/>
      <dgm:spPr/>
    </dgm:pt>
    <dgm:pt modelId="{92F37D33-493F-4BD3-96C6-2D02D7F88DFA}" type="pres">
      <dgm:prSet presAssocID="{77EFCBA4-F9E6-440A-A83F-6AC4CBC2D780}" presName="background" presStyleLbl="node0" presStyleIdx="2" presStyleCnt="3"/>
      <dgm:spPr/>
    </dgm:pt>
    <dgm:pt modelId="{96A177E3-729E-4690-A476-1095FF7E218E}" type="pres">
      <dgm:prSet presAssocID="{77EFCBA4-F9E6-440A-A83F-6AC4CBC2D780}" presName="text" presStyleLbl="fgAcc0" presStyleIdx="2" presStyleCnt="3">
        <dgm:presLayoutVars>
          <dgm:chPref val="3"/>
        </dgm:presLayoutVars>
      </dgm:prSet>
      <dgm:spPr/>
    </dgm:pt>
    <dgm:pt modelId="{D6DE7827-E390-42A3-BB4F-E224DDB16629}" type="pres">
      <dgm:prSet presAssocID="{77EFCBA4-F9E6-440A-A83F-6AC4CBC2D780}" presName="hierChild2" presStyleCnt="0"/>
      <dgm:spPr/>
    </dgm:pt>
  </dgm:ptLst>
  <dgm:cxnLst>
    <dgm:cxn modelId="{A2B52815-954D-4308-BF1A-66A390420687}" type="presOf" srcId="{C1E499B5-F2DA-4C99-A57A-FB6921E43F81}" destId="{33A377B7-EEDE-4539-9684-EBAA17B8EA0A}" srcOrd="0" destOrd="0" presId="urn:microsoft.com/office/officeart/2005/8/layout/hierarchy1"/>
    <dgm:cxn modelId="{9F3A6267-C0B2-46BD-92F9-8C29145D328C}" type="presOf" srcId="{77EFCBA4-F9E6-440A-A83F-6AC4CBC2D780}" destId="{96A177E3-729E-4690-A476-1095FF7E218E}" srcOrd="0" destOrd="0" presId="urn:microsoft.com/office/officeart/2005/8/layout/hierarchy1"/>
    <dgm:cxn modelId="{4DA4C771-70FE-430B-BAC7-687C841BE836}" type="presOf" srcId="{A76C8E49-3485-4AC4-BE61-981603404A7D}" destId="{4F17B246-465B-4E30-905D-DF53FDB2E744}" srcOrd="0" destOrd="0" presId="urn:microsoft.com/office/officeart/2005/8/layout/hierarchy1"/>
    <dgm:cxn modelId="{BE3E3874-3EDC-47AF-BC56-A98541E426C5}" srcId="{232959BC-6563-4683-B3B5-A6355DF8A16D}" destId="{A76C8E49-3485-4AC4-BE61-981603404A7D}" srcOrd="1" destOrd="0" parTransId="{911A69FB-4762-4176-8090-13E7EBC5D10E}" sibTransId="{4FE75BBE-1BD8-4A5A-970F-02B290853BC7}"/>
    <dgm:cxn modelId="{B6400AB3-8B6E-4159-9624-3AD69CAA1E5D}" srcId="{232959BC-6563-4683-B3B5-A6355DF8A16D}" destId="{C1E499B5-F2DA-4C99-A57A-FB6921E43F81}" srcOrd="0" destOrd="0" parTransId="{3B0FAB27-63E7-49AA-A09E-F4248862B4A4}" sibTransId="{17F3FE21-12ED-49A3-B510-D4D34BECD64D}"/>
    <dgm:cxn modelId="{77F1E3C5-EAAA-49A7-A4F0-FD0E1DA6F63A}" type="presOf" srcId="{232959BC-6563-4683-B3B5-A6355DF8A16D}" destId="{A7EE7839-12CD-41DF-84AE-CB4949AD8668}" srcOrd="0" destOrd="0" presId="urn:microsoft.com/office/officeart/2005/8/layout/hierarchy1"/>
    <dgm:cxn modelId="{2FFC57CB-0949-4481-9205-D8AE9DEE3DBE}" srcId="{232959BC-6563-4683-B3B5-A6355DF8A16D}" destId="{77EFCBA4-F9E6-440A-A83F-6AC4CBC2D780}" srcOrd="2" destOrd="0" parTransId="{BA8B5D17-438B-4B40-9519-BEE49F4643CF}" sibTransId="{A32A6644-BBE5-44D6-B370-3C930432093A}"/>
    <dgm:cxn modelId="{BA7B7A0C-C1CF-4B47-946C-01878E9263D2}" type="presParOf" srcId="{A7EE7839-12CD-41DF-84AE-CB4949AD8668}" destId="{85FCB394-AF77-45E4-9C07-8B5A7831E3DB}" srcOrd="0" destOrd="0" presId="urn:microsoft.com/office/officeart/2005/8/layout/hierarchy1"/>
    <dgm:cxn modelId="{944D9C85-CE3A-4A03-B1D1-82F73ADA865A}" type="presParOf" srcId="{85FCB394-AF77-45E4-9C07-8B5A7831E3DB}" destId="{C1505FA3-1F38-4BB3-9C11-B958BC7860A6}" srcOrd="0" destOrd="0" presId="urn:microsoft.com/office/officeart/2005/8/layout/hierarchy1"/>
    <dgm:cxn modelId="{6D551771-A511-43DB-B669-5A444C4ECCCE}" type="presParOf" srcId="{C1505FA3-1F38-4BB3-9C11-B958BC7860A6}" destId="{864EF39F-689E-44ED-B500-7B9826667809}" srcOrd="0" destOrd="0" presId="urn:microsoft.com/office/officeart/2005/8/layout/hierarchy1"/>
    <dgm:cxn modelId="{A92E026A-20C9-49E6-993F-3A2D621C62E6}" type="presParOf" srcId="{C1505FA3-1F38-4BB3-9C11-B958BC7860A6}" destId="{33A377B7-EEDE-4539-9684-EBAA17B8EA0A}" srcOrd="1" destOrd="0" presId="urn:microsoft.com/office/officeart/2005/8/layout/hierarchy1"/>
    <dgm:cxn modelId="{44452D8F-B5C0-45E9-95B9-CA87831E54F5}" type="presParOf" srcId="{85FCB394-AF77-45E4-9C07-8B5A7831E3DB}" destId="{52635262-C19E-4619-BE51-F53879C7A17F}" srcOrd="1" destOrd="0" presId="urn:microsoft.com/office/officeart/2005/8/layout/hierarchy1"/>
    <dgm:cxn modelId="{A5395CBC-35B4-4557-B440-5045DE325368}" type="presParOf" srcId="{A7EE7839-12CD-41DF-84AE-CB4949AD8668}" destId="{229CED87-2F0F-446E-8C40-F8D8778705A3}" srcOrd="1" destOrd="0" presId="urn:microsoft.com/office/officeart/2005/8/layout/hierarchy1"/>
    <dgm:cxn modelId="{7087DF53-8C5C-405B-8A37-968FB7FB2A0F}" type="presParOf" srcId="{229CED87-2F0F-446E-8C40-F8D8778705A3}" destId="{359BD334-DB27-4D96-BD90-CD0F8A70DA13}" srcOrd="0" destOrd="0" presId="urn:microsoft.com/office/officeart/2005/8/layout/hierarchy1"/>
    <dgm:cxn modelId="{449C80D7-FD5A-4080-859F-6444C08DB033}" type="presParOf" srcId="{359BD334-DB27-4D96-BD90-CD0F8A70DA13}" destId="{4544381C-6879-4121-9B8C-7F7520D42C14}" srcOrd="0" destOrd="0" presId="urn:microsoft.com/office/officeart/2005/8/layout/hierarchy1"/>
    <dgm:cxn modelId="{6F963870-1A1D-4AE6-BB1D-C33471578DAC}" type="presParOf" srcId="{359BD334-DB27-4D96-BD90-CD0F8A70DA13}" destId="{4F17B246-465B-4E30-905D-DF53FDB2E744}" srcOrd="1" destOrd="0" presId="urn:microsoft.com/office/officeart/2005/8/layout/hierarchy1"/>
    <dgm:cxn modelId="{B88D4497-80C2-41AE-AAD1-FA9DE307C2BA}" type="presParOf" srcId="{229CED87-2F0F-446E-8C40-F8D8778705A3}" destId="{F513CB06-5B59-4DF0-B234-DB8E0D9F321F}" srcOrd="1" destOrd="0" presId="urn:microsoft.com/office/officeart/2005/8/layout/hierarchy1"/>
    <dgm:cxn modelId="{FC7FA32F-7F93-41E1-9527-7442CEF6622C}" type="presParOf" srcId="{A7EE7839-12CD-41DF-84AE-CB4949AD8668}" destId="{3C1B538F-CFAB-4864-94E0-0C0ABC4E7BA3}" srcOrd="2" destOrd="0" presId="urn:microsoft.com/office/officeart/2005/8/layout/hierarchy1"/>
    <dgm:cxn modelId="{0C6BAAA6-E97F-4266-8660-B16BCDC44F4F}" type="presParOf" srcId="{3C1B538F-CFAB-4864-94E0-0C0ABC4E7BA3}" destId="{E316AEA7-602F-44E1-9B69-F5AB21CCCCE5}" srcOrd="0" destOrd="0" presId="urn:microsoft.com/office/officeart/2005/8/layout/hierarchy1"/>
    <dgm:cxn modelId="{1639404C-0D00-4BCD-81DD-ACB5168592C0}" type="presParOf" srcId="{E316AEA7-602F-44E1-9B69-F5AB21CCCCE5}" destId="{92F37D33-493F-4BD3-96C6-2D02D7F88DFA}" srcOrd="0" destOrd="0" presId="urn:microsoft.com/office/officeart/2005/8/layout/hierarchy1"/>
    <dgm:cxn modelId="{E0B0CA00-F6E5-48B2-9F25-4A2B27F559CF}" type="presParOf" srcId="{E316AEA7-602F-44E1-9B69-F5AB21CCCCE5}" destId="{96A177E3-729E-4690-A476-1095FF7E218E}" srcOrd="1" destOrd="0" presId="urn:microsoft.com/office/officeart/2005/8/layout/hierarchy1"/>
    <dgm:cxn modelId="{05D71927-9D23-4219-8ACF-22077017ECC2}" type="presParOf" srcId="{3C1B538F-CFAB-4864-94E0-0C0ABC4E7BA3}" destId="{D6DE7827-E390-42A3-BB4F-E224DDB166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3118BA-AEA0-4ADB-A952-493E94EECFA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62C880-DA64-489D-A1CD-C847EF0FAF60}">
      <dgm:prSet/>
      <dgm:spPr/>
      <dgm:t>
        <a:bodyPr/>
        <a:lstStyle/>
        <a:p>
          <a:r>
            <a:rPr lang="en-US"/>
            <a:t>MiCA stabilises the regulated crypto perimeter</a:t>
          </a:r>
        </a:p>
      </dgm:t>
    </dgm:pt>
    <dgm:pt modelId="{74C21BAF-8412-4B77-99AC-4A686802E3E6}" type="parTrans" cxnId="{D9E5F09E-C911-4B32-B1A9-574F4CB4E36A}">
      <dgm:prSet/>
      <dgm:spPr/>
      <dgm:t>
        <a:bodyPr/>
        <a:lstStyle/>
        <a:p>
          <a:endParaRPr lang="en-US"/>
        </a:p>
      </dgm:t>
    </dgm:pt>
    <dgm:pt modelId="{BBFF29D8-07CB-4D17-A96B-9A07B70BEBEA}" type="sibTrans" cxnId="{D9E5F09E-C911-4B32-B1A9-574F4CB4E36A}">
      <dgm:prSet/>
      <dgm:spPr/>
      <dgm:t>
        <a:bodyPr/>
        <a:lstStyle/>
        <a:p>
          <a:endParaRPr lang="en-US"/>
        </a:p>
      </dgm:t>
    </dgm:pt>
    <dgm:pt modelId="{6F81AD6C-BCF7-408B-9644-61E47260E545}">
      <dgm:prSet/>
      <dgm:spPr/>
      <dgm:t>
        <a:bodyPr/>
        <a:lstStyle/>
        <a:p>
          <a:r>
            <a:rPr lang="en-US"/>
            <a:t>Explicit limits enable learning and adaptation</a:t>
          </a:r>
        </a:p>
      </dgm:t>
    </dgm:pt>
    <dgm:pt modelId="{FF4AEB08-1E2A-4620-B224-88E5E0ADC046}" type="parTrans" cxnId="{E665C4D2-803E-41E7-9A1A-D79415DD6EDC}">
      <dgm:prSet/>
      <dgm:spPr/>
      <dgm:t>
        <a:bodyPr/>
        <a:lstStyle/>
        <a:p>
          <a:endParaRPr lang="en-US"/>
        </a:p>
      </dgm:t>
    </dgm:pt>
    <dgm:pt modelId="{04552AA3-7937-402B-80D8-68BDF909F341}" type="sibTrans" cxnId="{E665C4D2-803E-41E7-9A1A-D79415DD6EDC}">
      <dgm:prSet/>
      <dgm:spPr/>
      <dgm:t>
        <a:bodyPr/>
        <a:lstStyle/>
        <a:p>
          <a:endParaRPr lang="en-US"/>
        </a:p>
      </dgm:t>
    </dgm:pt>
    <dgm:pt modelId="{6BB836F3-30BC-4A16-965D-236AFE77D0BC}">
      <dgm:prSet/>
      <dgm:spPr/>
      <dgm:t>
        <a:bodyPr/>
        <a:lstStyle/>
        <a:p>
          <a:r>
            <a:rPr lang="en-US"/>
            <a:t>DeFi regulation remains evolutionary, not closed</a:t>
          </a:r>
        </a:p>
      </dgm:t>
    </dgm:pt>
    <dgm:pt modelId="{386EB44D-2ED3-45FD-8BEC-FBEF3EE03455}" type="parTrans" cxnId="{DD21FF09-56A7-4E23-B6C8-016633D9CD32}">
      <dgm:prSet/>
      <dgm:spPr/>
      <dgm:t>
        <a:bodyPr/>
        <a:lstStyle/>
        <a:p>
          <a:endParaRPr lang="en-US"/>
        </a:p>
      </dgm:t>
    </dgm:pt>
    <dgm:pt modelId="{E6BFDCFD-2585-4DE2-A041-7514799BA07B}" type="sibTrans" cxnId="{DD21FF09-56A7-4E23-B6C8-016633D9CD32}">
      <dgm:prSet/>
      <dgm:spPr/>
      <dgm:t>
        <a:bodyPr/>
        <a:lstStyle/>
        <a:p>
          <a:endParaRPr lang="en-US"/>
        </a:p>
      </dgm:t>
    </dgm:pt>
    <dgm:pt modelId="{DBA17FF3-A2E5-479E-A245-B19DD8F848F3}" type="pres">
      <dgm:prSet presAssocID="{DA3118BA-AEA0-4ADB-A952-493E94EECFA8}" presName="root" presStyleCnt="0">
        <dgm:presLayoutVars>
          <dgm:dir/>
          <dgm:resizeHandles val="exact"/>
        </dgm:presLayoutVars>
      </dgm:prSet>
      <dgm:spPr/>
    </dgm:pt>
    <dgm:pt modelId="{12656907-106A-4F10-AF43-B647E9B7F803}" type="pres">
      <dgm:prSet presAssocID="{3D62C880-DA64-489D-A1CD-C847EF0FAF60}" presName="compNode" presStyleCnt="0"/>
      <dgm:spPr/>
    </dgm:pt>
    <dgm:pt modelId="{C22E2567-5B81-4099-9AEF-61604369D584}" type="pres">
      <dgm:prSet presAssocID="{3D62C880-DA64-489D-A1CD-C847EF0FAF60}" presName="bgRect" presStyleLbl="bgShp" presStyleIdx="0" presStyleCnt="3"/>
      <dgm:spPr/>
    </dgm:pt>
    <dgm:pt modelId="{B5241666-F185-4331-AFC8-A280296811AC}" type="pres">
      <dgm:prSet presAssocID="{3D62C880-DA64-489D-A1CD-C847EF0FAF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cca"/>
        </a:ext>
      </dgm:extLst>
    </dgm:pt>
    <dgm:pt modelId="{7910195E-EABD-482F-999A-004A7FEE92BD}" type="pres">
      <dgm:prSet presAssocID="{3D62C880-DA64-489D-A1CD-C847EF0FAF60}" presName="spaceRect" presStyleCnt="0"/>
      <dgm:spPr/>
    </dgm:pt>
    <dgm:pt modelId="{B738E8E5-04D0-4E4E-9EE7-5E19FB5574C2}" type="pres">
      <dgm:prSet presAssocID="{3D62C880-DA64-489D-A1CD-C847EF0FAF60}" presName="parTx" presStyleLbl="revTx" presStyleIdx="0" presStyleCnt="3">
        <dgm:presLayoutVars>
          <dgm:chMax val="0"/>
          <dgm:chPref val="0"/>
        </dgm:presLayoutVars>
      </dgm:prSet>
      <dgm:spPr/>
    </dgm:pt>
    <dgm:pt modelId="{57A3D4F5-F195-4827-A70A-839300A4F898}" type="pres">
      <dgm:prSet presAssocID="{BBFF29D8-07CB-4D17-A96B-9A07B70BEBEA}" presName="sibTrans" presStyleCnt="0"/>
      <dgm:spPr/>
    </dgm:pt>
    <dgm:pt modelId="{D91622D8-3880-4E8A-82BF-3A8F49A287CD}" type="pres">
      <dgm:prSet presAssocID="{6F81AD6C-BCF7-408B-9644-61E47260E545}" presName="compNode" presStyleCnt="0"/>
      <dgm:spPr/>
    </dgm:pt>
    <dgm:pt modelId="{A6A933B9-7727-4156-A79D-CB83A330B4AB}" type="pres">
      <dgm:prSet presAssocID="{6F81AD6C-BCF7-408B-9644-61E47260E545}" presName="bgRect" presStyleLbl="bgShp" presStyleIdx="1" presStyleCnt="3"/>
      <dgm:spPr/>
    </dgm:pt>
    <dgm:pt modelId="{22BB7D92-21C3-4C79-8319-F36C9CC19262}" type="pres">
      <dgm:prSet presAssocID="{6F81AD6C-BCF7-408B-9644-61E47260E5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B0D0B5-6ECE-4566-BFB0-D4F01DEE33E1}" type="pres">
      <dgm:prSet presAssocID="{6F81AD6C-BCF7-408B-9644-61E47260E545}" presName="spaceRect" presStyleCnt="0"/>
      <dgm:spPr/>
    </dgm:pt>
    <dgm:pt modelId="{AADE95CB-1E44-4DAB-89B9-CDF7332882B7}" type="pres">
      <dgm:prSet presAssocID="{6F81AD6C-BCF7-408B-9644-61E47260E545}" presName="parTx" presStyleLbl="revTx" presStyleIdx="1" presStyleCnt="3">
        <dgm:presLayoutVars>
          <dgm:chMax val="0"/>
          <dgm:chPref val="0"/>
        </dgm:presLayoutVars>
      </dgm:prSet>
      <dgm:spPr/>
    </dgm:pt>
    <dgm:pt modelId="{C6D4406B-D07C-49CA-9D02-DED837B58272}" type="pres">
      <dgm:prSet presAssocID="{04552AA3-7937-402B-80D8-68BDF909F341}" presName="sibTrans" presStyleCnt="0"/>
      <dgm:spPr/>
    </dgm:pt>
    <dgm:pt modelId="{551A534F-28EC-4345-BC08-A2D6339D3DA5}" type="pres">
      <dgm:prSet presAssocID="{6BB836F3-30BC-4A16-965D-236AFE77D0BC}" presName="compNode" presStyleCnt="0"/>
      <dgm:spPr/>
    </dgm:pt>
    <dgm:pt modelId="{C5E80F32-EEF8-43A3-ABB8-A393F1737A81}" type="pres">
      <dgm:prSet presAssocID="{6BB836F3-30BC-4A16-965D-236AFE77D0BC}" presName="bgRect" presStyleLbl="bgShp" presStyleIdx="2" presStyleCnt="3"/>
      <dgm:spPr/>
    </dgm:pt>
    <dgm:pt modelId="{C25985F8-9711-424E-BC74-03B764C9ACFD}" type="pres">
      <dgm:prSet presAssocID="{6BB836F3-30BC-4A16-965D-236AFE77D0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BEB81472-4057-41F5-816C-54622ED24AEF}" type="pres">
      <dgm:prSet presAssocID="{6BB836F3-30BC-4A16-965D-236AFE77D0BC}" presName="spaceRect" presStyleCnt="0"/>
      <dgm:spPr/>
    </dgm:pt>
    <dgm:pt modelId="{ABA88FAA-EC84-4C10-8F49-0FA8775268AD}" type="pres">
      <dgm:prSet presAssocID="{6BB836F3-30BC-4A16-965D-236AFE77D0B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21FF09-56A7-4E23-B6C8-016633D9CD32}" srcId="{DA3118BA-AEA0-4ADB-A952-493E94EECFA8}" destId="{6BB836F3-30BC-4A16-965D-236AFE77D0BC}" srcOrd="2" destOrd="0" parTransId="{386EB44D-2ED3-45FD-8BEC-FBEF3EE03455}" sibTransId="{E6BFDCFD-2585-4DE2-A041-7514799BA07B}"/>
    <dgm:cxn modelId="{299E282B-FD32-44DF-A1F6-9F393EB55558}" type="presOf" srcId="{DA3118BA-AEA0-4ADB-A952-493E94EECFA8}" destId="{DBA17FF3-A2E5-479E-A245-B19DD8F848F3}" srcOrd="0" destOrd="0" presId="urn:microsoft.com/office/officeart/2018/2/layout/IconVerticalSolidList"/>
    <dgm:cxn modelId="{6ADD6E94-9F5E-4C32-A4A0-6B242246B8BA}" type="presOf" srcId="{6BB836F3-30BC-4A16-965D-236AFE77D0BC}" destId="{ABA88FAA-EC84-4C10-8F49-0FA8775268AD}" srcOrd="0" destOrd="0" presId="urn:microsoft.com/office/officeart/2018/2/layout/IconVerticalSolidList"/>
    <dgm:cxn modelId="{D9E5F09E-C911-4B32-B1A9-574F4CB4E36A}" srcId="{DA3118BA-AEA0-4ADB-A952-493E94EECFA8}" destId="{3D62C880-DA64-489D-A1CD-C847EF0FAF60}" srcOrd="0" destOrd="0" parTransId="{74C21BAF-8412-4B77-99AC-4A686802E3E6}" sibTransId="{BBFF29D8-07CB-4D17-A96B-9A07B70BEBEA}"/>
    <dgm:cxn modelId="{BE4326A9-C78C-4E89-B430-98419CF0B5E5}" type="presOf" srcId="{6F81AD6C-BCF7-408B-9644-61E47260E545}" destId="{AADE95CB-1E44-4DAB-89B9-CDF7332882B7}" srcOrd="0" destOrd="0" presId="urn:microsoft.com/office/officeart/2018/2/layout/IconVerticalSolidList"/>
    <dgm:cxn modelId="{E665C4D2-803E-41E7-9A1A-D79415DD6EDC}" srcId="{DA3118BA-AEA0-4ADB-A952-493E94EECFA8}" destId="{6F81AD6C-BCF7-408B-9644-61E47260E545}" srcOrd="1" destOrd="0" parTransId="{FF4AEB08-1E2A-4620-B224-88E5E0ADC046}" sibTransId="{04552AA3-7937-402B-80D8-68BDF909F341}"/>
    <dgm:cxn modelId="{A6BDD8EB-D087-4A4D-9E51-41815482562B}" type="presOf" srcId="{3D62C880-DA64-489D-A1CD-C847EF0FAF60}" destId="{B738E8E5-04D0-4E4E-9EE7-5E19FB5574C2}" srcOrd="0" destOrd="0" presId="urn:microsoft.com/office/officeart/2018/2/layout/IconVerticalSolidList"/>
    <dgm:cxn modelId="{71BAB7F7-D714-4E0D-9A90-94238176F024}" type="presParOf" srcId="{DBA17FF3-A2E5-479E-A245-B19DD8F848F3}" destId="{12656907-106A-4F10-AF43-B647E9B7F803}" srcOrd="0" destOrd="0" presId="urn:microsoft.com/office/officeart/2018/2/layout/IconVerticalSolidList"/>
    <dgm:cxn modelId="{23D70C7E-CAB3-43EF-8ABB-79CD61818049}" type="presParOf" srcId="{12656907-106A-4F10-AF43-B647E9B7F803}" destId="{C22E2567-5B81-4099-9AEF-61604369D584}" srcOrd="0" destOrd="0" presId="urn:microsoft.com/office/officeart/2018/2/layout/IconVerticalSolidList"/>
    <dgm:cxn modelId="{85DCFC87-C3DC-4CB2-800F-A29715AAEC6F}" type="presParOf" srcId="{12656907-106A-4F10-AF43-B647E9B7F803}" destId="{B5241666-F185-4331-AFC8-A280296811AC}" srcOrd="1" destOrd="0" presId="urn:microsoft.com/office/officeart/2018/2/layout/IconVerticalSolidList"/>
    <dgm:cxn modelId="{A1997EF8-2FF1-4DEB-9755-A23F54869C04}" type="presParOf" srcId="{12656907-106A-4F10-AF43-B647E9B7F803}" destId="{7910195E-EABD-482F-999A-004A7FEE92BD}" srcOrd="2" destOrd="0" presId="urn:microsoft.com/office/officeart/2018/2/layout/IconVerticalSolidList"/>
    <dgm:cxn modelId="{DEE7CD53-9336-4536-B1BD-96963B19276A}" type="presParOf" srcId="{12656907-106A-4F10-AF43-B647E9B7F803}" destId="{B738E8E5-04D0-4E4E-9EE7-5E19FB5574C2}" srcOrd="3" destOrd="0" presId="urn:microsoft.com/office/officeart/2018/2/layout/IconVerticalSolidList"/>
    <dgm:cxn modelId="{60456430-B78B-4D9F-B85B-2FC4EE20611E}" type="presParOf" srcId="{DBA17FF3-A2E5-479E-A245-B19DD8F848F3}" destId="{57A3D4F5-F195-4827-A70A-839300A4F898}" srcOrd="1" destOrd="0" presId="urn:microsoft.com/office/officeart/2018/2/layout/IconVerticalSolidList"/>
    <dgm:cxn modelId="{2B96D168-7E4F-4E5A-8F09-C8DA36D9EB6F}" type="presParOf" srcId="{DBA17FF3-A2E5-479E-A245-B19DD8F848F3}" destId="{D91622D8-3880-4E8A-82BF-3A8F49A287CD}" srcOrd="2" destOrd="0" presId="urn:microsoft.com/office/officeart/2018/2/layout/IconVerticalSolidList"/>
    <dgm:cxn modelId="{9C6D865D-97B0-42B5-95C3-691FB5076DB7}" type="presParOf" srcId="{D91622D8-3880-4E8A-82BF-3A8F49A287CD}" destId="{A6A933B9-7727-4156-A79D-CB83A330B4AB}" srcOrd="0" destOrd="0" presId="urn:microsoft.com/office/officeart/2018/2/layout/IconVerticalSolidList"/>
    <dgm:cxn modelId="{9BD76EFA-A212-4BA8-A809-C403EAA948B3}" type="presParOf" srcId="{D91622D8-3880-4E8A-82BF-3A8F49A287CD}" destId="{22BB7D92-21C3-4C79-8319-F36C9CC19262}" srcOrd="1" destOrd="0" presId="urn:microsoft.com/office/officeart/2018/2/layout/IconVerticalSolidList"/>
    <dgm:cxn modelId="{1B209445-E14F-493E-AAE2-AFD81B032231}" type="presParOf" srcId="{D91622D8-3880-4E8A-82BF-3A8F49A287CD}" destId="{6CB0D0B5-6ECE-4566-BFB0-D4F01DEE33E1}" srcOrd="2" destOrd="0" presId="urn:microsoft.com/office/officeart/2018/2/layout/IconVerticalSolidList"/>
    <dgm:cxn modelId="{F3DE430F-E71F-4178-81AC-076ACE2C9922}" type="presParOf" srcId="{D91622D8-3880-4E8A-82BF-3A8F49A287CD}" destId="{AADE95CB-1E44-4DAB-89B9-CDF7332882B7}" srcOrd="3" destOrd="0" presId="urn:microsoft.com/office/officeart/2018/2/layout/IconVerticalSolidList"/>
    <dgm:cxn modelId="{42194A05-23F2-4ECD-ACDE-67E5A210039B}" type="presParOf" srcId="{DBA17FF3-A2E5-479E-A245-B19DD8F848F3}" destId="{C6D4406B-D07C-49CA-9D02-DED837B58272}" srcOrd="3" destOrd="0" presId="urn:microsoft.com/office/officeart/2018/2/layout/IconVerticalSolidList"/>
    <dgm:cxn modelId="{E338D804-4F1B-4F82-9C0E-1CB0789E4985}" type="presParOf" srcId="{DBA17FF3-A2E5-479E-A245-B19DD8F848F3}" destId="{551A534F-28EC-4345-BC08-A2D6339D3DA5}" srcOrd="4" destOrd="0" presId="urn:microsoft.com/office/officeart/2018/2/layout/IconVerticalSolidList"/>
    <dgm:cxn modelId="{BC47508E-5137-4F1A-BA82-439AC5A97314}" type="presParOf" srcId="{551A534F-28EC-4345-BC08-A2D6339D3DA5}" destId="{C5E80F32-EEF8-43A3-ABB8-A393F1737A81}" srcOrd="0" destOrd="0" presId="urn:microsoft.com/office/officeart/2018/2/layout/IconVerticalSolidList"/>
    <dgm:cxn modelId="{81082450-688E-406E-8B3E-9583E45EEE05}" type="presParOf" srcId="{551A534F-28EC-4345-BC08-A2D6339D3DA5}" destId="{C25985F8-9711-424E-BC74-03B764C9ACFD}" srcOrd="1" destOrd="0" presId="urn:microsoft.com/office/officeart/2018/2/layout/IconVerticalSolidList"/>
    <dgm:cxn modelId="{3EE41AFC-9C9B-4BA0-8212-769D9E2784D0}" type="presParOf" srcId="{551A534F-28EC-4345-BC08-A2D6339D3DA5}" destId="{BEB81472-4057-41F5-816C-54622ED24AEF}" srcOrd="2" destOrd="0" presId="urn:microsoft.com/office/officeart/2018/2/layout/IconVerticalSolidList"/>
    <dgm:cxn modelId="{2719B799-3FC7-47CA-A5FD-84B183AEAC42}" type="presParOf" srcId="{551A534F-28EC-4345-BC08-A2D6339D3DA5}" destId="{ABA88FAA-EC84-4C10-8F49-0FA8775268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D36A6-A500-4ADA-A941-EC6F2A2139BF}">
      <dsp:nvSpPr>
        <dsp:cNvPr id="0" name=""/>
        <dsp:cNvSpPr/>
      </dsp:nvSpPr>
      <dsp:spPr>
        <a:xfrm>
          <a:off x="0" y="488"/>
          <a:ext cx="11201399" cy="11427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E22F9-AAFD-4635-A989-D87A319EB138}">
      <dsp:nvSpPr>
        <dsp:cNvPr id="0" name=""/>
        <dsp:cNvSpPr/>
      </dsp:nvSpPr>
      <dsp:spPr>
        <a:xfrm>
          <a:off x="345673" y="257600"/>
          <a:ext cx="628496" cy="628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CCB4-5E7C-4F7F-9BC0-DEE048007725}">
      <dsp:nvSpPr>
        <dsp:cNvPr id="0" name=""/>
        <dsp:cNvSpPr/>
      </dsp:nvSpPr>
      <dsp:spPr>
        <a:xfrm>
          <a:off x="1319842" y="488"/>
          <a:ext cx="9881557" cy="114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38" tIns="120938" rIns="120938" bIns="12093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Focus:</a:t>
          </a:r>
          <a:r>
            <a:rPr lang="it-IT" sz="2500" kern="1200" dirty="0"/>
            <a:t> How </a:t>
          </a:r>
          <a:r>
            <a:rPr lang="it-IT" sz="2500" kern="1200" dirty="0" err="1"/>
            <a:t>decentralised</a:t>
          </a:r>
          <a:r>
            <a:rPr lang="it-IT" sz="2500" kern="1200" dirty="0"/>
            <a:t> </a:t>
          </a:r>
          <a:r>
            <a:rPr lang="it-IT" sz="2500" kern="1200" dirty="0" err="1"/>
            <a:t>finance</a:t>
          </a:r>
          <a:r>
            <a:rPr lang="it-IT" sz="2500" kern="1200" dirty="0"/>
            <a:t> challenges </a:t>
          </a:r>
          <a:r>
            <a:rPr lang="it-IT" sz="2500" kern="1200" dirty="0" err="1"/>
            <a:t>existing</a:t>
          </a:r>
          <a:r>
            <a:rPr lang="it-IT" sz="2500" kern="1200" dirty="0"/>
            <a:t> </a:t>
          </a:r>
          <a:r>
            <a:rPr lang="it-IT" sz="2500" kern="1200" dirty="0" err="1"/>
            <a:t>financial</a:t>
          </a:r>
          <a:r>
            <a:rPr lang="it-IT" sz="2500" kern="1200" dirty="0"/>
            <a:t> </a:t>
          </a:r>
          <a:r>
            <a:rPr lang="it-IT" sz="2500" kern="1200" dirty="0" err="1"/>
            <a:t>supervision</a:t>
          </a:r>
          <a:endParaRPr lang="en-US" sz="2500" kern="1200" dirty="0"/>
        </a:p>
      </dsp:txBody>
      <dsp:txXfrm>
        <a:off x="1319842" y="488"/>
        <a:ext cx="9881557" cy="1142720"/>
      </dsp:txXfrm>
    </dsp:sp>
    <dsp:sp modelId="{B5CB9278-B38E-48A9-A22E-FA3F78183BBA}">
      <dsp:nvSpPr>
        <dsp:cNvPr id="0" name=""/>
        <dsp:cNvSpPr/>
      </dsp:nvSpPr>
      <dsp:spPr>
        <a:xfrm>
          <a:off x="0" y="1428889"/>
          <a:ext cx="11201399" cy="11427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286AD-49F0-4432-8DB0-8C63A51E126E}">
      <dsp:nvSpPr>
        <dsp:cNvPr id="0" name=""/>
        <dsp:cNvSpPr/>
      </dsp:nvSpPr>
      <dsp:spPr>
        <a:xfrm>
          <a:off x="345673" y="1686001"/>
          <a:ext cx="628496" cy="628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17A36-1AC7-482C-A364-D2B397316E48}">
      <dsp:nvSpPr>
        <dsp:cNvPr id="0" name=""/>
        <dsp:cNvSpPr/>
      </dsp:nvSpPr>
      <dsp:spPr>
        <a:xfrm>
          <a:off x="1319842" y="1428889"/>
          <a:ext cx="9881557" cy="114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38" tIns="120938" rIns="120938" bIns="12093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Key idea:</a:t>
          </a:r>
          <a:r>
            <a:rPr lang="it-IT" sz="2500" kern="1200" dirty="0"/>
            <a:t> </a:t>
          </a:r>
          <a:r>
            <a:rPr lang="it-IT" sz="2500" kern="1200" dirty="0" err="1"/>
            <a:t>DeFi</a:t>
          </a:r>
          <a:r>
            <a:rPr lang="it-IT" sz="2500" kern="1200" dirty="0"/>
            <a:t> </a:t>
          </a:r>
          <a:r>
            <a:rPr lang="it-IT" sz="2500" kern="1200" dirty="0" err="1"/>
            <a:t>exposes</a:t>
          </a:r>
          <a:r>
            <a:rPr lang="it-IT" sz="2500" kern="1200" dirty="0"/>
            <a:t> gaps in </a:t>
          </a:r>
          <a:r>
            <a:rPr lang="it-IT" sz="2500" kern="1200" dirty="0" err="1"/>
            <a:t>traditional</a:t>
          </a:r>
          <a:r>
            <a:rPr lang="it-IT" sz="2500" kern="1200" dirty="0"/>
            <a:t> </a:t>
          </a:r>
          <a:r>
            <a:rPr lang="it-IT" sz="2500" kern="1200" dirty="0" err="1"/>
            <a:t>regulatory</a:t>
          </a:r>
          <a:r>
            <a:rPr lang="it-IT" sz="2500" kern="1200" dirty="0"/>
            <a:t> frameworks (</a:t>
          </a:r>
          <a:r>
            <a:rPr lang="it-IT" sz="2500" kern="1200" dirty="0" err="1"/>
            <a:t>MiCA</a:t>
          </a:r>
          <a:r>
            <a:rPr lang="it-IT" sz="2500" kern="1200" dirty="0"/>
            <a:t> </a:t>
          </a:r>
          <a:r>
            <a:rPr lang="it-IT" sz="2500" kern="1200" dirty="0" err="1"/>
            <a:t>as</a:t>
          </a:r>
          <a:r>
            <a:rPr lang="it-IT" sz="2500" kern="1200" dirty="0"/>
            <a:t> a </a:t>
          </a:r>
          <a:r>
            <a:rPr lang="it-IT" sz="2500" kern="1200" dirty="0" err="1"/>
            <a:t>reference</a:t>
          </a:r>
          <a:r>
            <a:rPr lang="it-IT" sz="2500" kern="1200" dirty="0"/>
            <a:t> </a:t>
          </a:r>
          <a:r>
            <a:rPr lang="it-IT" sz="2500" kern="1200" dirty="0" err="1"/>
            <a:t>boundary</a:t>
          </a:r>
          <a:r>
            <a:rPr lang="it-IT" sz="2500" kern="1200" dirty="0"/>
            <a:t>, </a:t>
          </a:r>
          <a:r>
            <a:rPr lang="it-IT" sz="2500" kern="1200" dirty="0" err="1"/>
            <a:t>not</a:t>
          </a:r>
          <a:r>
            <a:rPr lang="it-IT" sz="2500" kern="1200" dirty="0"/>
            <a:t> a </a:t>
          </a:r>
          <a:r>
            <a:rPr lang="it-IT" sz="2500" kern="1200" dirty="0" err="1"/>
            <a:t>solution</a:t>
          </a:r>
          <a:r>
            <a:rPr lang="it-IT" sz="2500" kern="1200" dirty="0"/>
            <a:t>)</a:t>
          </a:r>
          <a:endParaRPr lang="en-US" sz="2500" kern="1200" dirty="0"/>
        </a:p>
      </dsp:txBody>
      <dsp:txXfrm>
        <a:off x="1319842" y="1428889"/>
        <a:ext cx="9881557" cy="1142720"/>
      </dsp:txXfrm>
    </dsp:sp>
    <dsp:sp modelId="{50EF2F8F-0680-4F94-AFCC-5B800924BCD6}">
      <dsp:nvSpPr>
        <dsp:cNvPr id="0" name=""/>
        <dsp:cNvSpPr/>
      </dsp:nvSpPr>
      <dsp:spPr>
        <a:xfrm>
          <a:off x="0" y="2857290"/>
          <a:ext cx="11201399" cy="11427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BB28B-6BA7-4E0F-8742-3EF2AEC5B10F}">
      <dsp:nvSpPr>
        <dsp:cNvPr id="0" name=""/>
        <dsp:cNvSpPr/>
      </dsp:nvSpPr>
      <dsp:spPr>
        <a:xfrm>
          <a:off x="345673" y="3114402"/>
          <a:ext cx="628496" cy="628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37618-081F-407C-BACF-96E4DBD11839}">
      <dsp:nvSpPr>
        <dsp:cNvPr id="0" name=""/>
        <dsp:cNvSpPr/>
      </dsp:nvSpPr>
      <dsp:spPr>
        <a:xfrm>
          <a:off x="1319842" y="2857290"/>
          <a:ext cx="9881557" cy="114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38" tIns="120938" rIns="120938" bIns="12093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/>
            <a:t>Purpose</a:t>
          </a:r>
          <a:r>
            <a:rPr lang="it-IT" sz="2500" kern="1200"/>
            <a:t>: Frame supervisory questions for interdisciplinary discussion</a:t>
          </a:r>
          <a:endParaRPr lang="en-US" sz="2500" kern="1200"/>
        </a:p>
      </dsp:txBody>
      <dsp:txXfrm>
        <a:off x="1319842" y="2857290"/>
        <a:ext cx="9881557" cy="114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DB292-5DDC-4EDC-81B1-F63F086A21C7}">
      <dsp:nvSpPr>
        <dsp:cNvPr id="0" name=""/>
        <dsp:cNvSpPr/>
      </dsp:nvSpPr>
      <dsp:spPr>
        <a:xfrm>
          <a:off x="0" y="449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9481F-C454-4D98-852F-F6E8FD14DC89}">
      <dsp:nvSpPr>
        <dsp:cNvPr id="0" name=""/>
        <dsp:cNvSpPr/>
      </dsp:nvSpPr>
      <dsp:spPr>
        <a:xfrm>
          <a:off x="317832" y="236853"/>
          <a:ext cx="577877" cy="577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4F674-BF44-4746-874D-B0C6867377CF}">
      <dsp:nvSpPr>
        <dsp:cNvPr id="0" name=""/>
        <dsp:cNvSpPr/>
      </dsp:nvSpPr>
      <dsp:spPr>
        <a:xfrm>
          <a:off x="1213543" y="449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i="0" kern="1200" baseline="0"/>
            <a:t>DeFi changes how financial activity is organised</a:t>
          </a:r>
          <a:r>
            <a:rPr lang="it-IT" sz="2500" b="0" i="0" kern="1200" baseline="0"/>
            <a:t>, shifting where risks emerge.</a:t>
          </a:r>
          <a:endParaRPr lang="en-US" sz="2500" kern="1200"/>
        </a:p>
      </dsp:txBody>
      <dsp:txXfrm>
        <a:off x="1213543" y="449"/>
        <a:ext cx="9816071" cy="1050687"/>
      </dsp:txXfrm>
    </dsp:sp>
    <dsp:sp modelId="{3672A8F9-AEE3-45F9-823E-FFAEE7E1E18B}">
      <dsp:nvSpPr>
        <dsp:cNvPr id="0" name=""/>
        <dsp:cNvSpPr/>
      </dsp:nvSpPr>
      <dsp:spPr>
        <a:xfrm>
          <a:off x="0" y="1313807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1B604-2CA0-4279-87A1-D6CC3876ED1C}">
      <dsp:nvSpPr>
        <dsp:cNvPr id="0" name=""/>
        <dsp:cNvSpPr/>
      </dsp:nvSpPr>
      <dsp:spPr>
        <a:xfrm>
          <a:off x="317832" y="1550212"/>
          <a:ext cx="577877" cy="577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9734D-62EC-4867-A2E9-2427490151A5}">
      <dsp:nvSpPr>
        <dsp:cNvPr id="0" name=""/>
        <dsp:cNvSpPr/>
      </dsp:nvSpPr>
      <dsp:spPr>
        <a:xfrm>
          <a:off x="1213543" y="1313807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i="0" kern="1200" baseline="0"/>
            <a:t>Lack of intermediaries and governance complicates supervision and accountability.</a:t>
          </a:r>
          <a:endParaRPr lang="en-US" sz="2500" kern="1200"/>
        </a:p>
      </dsp:txBody>
      <dsp:txXfrm>
        <a:off x="1213543" y="1313807"/>
        <a:ext cx="9816071" cy="1050687"/>
      </dsp:txXfrm>
    </dsp:sp>
    <dsp:sp modelId="{9A2F1994-C2E0-4E8E-BAA9-CBACEA120169}">
      <dsp:nvSpPr>
        <dsp:cNvPr id="0" name=""/>
        <dsp:cNvSpPr/>
      </dsp:nvSpPr>
      <dsp:spPr>
        <a:xfrm>
          <a:off x="0" y="2627166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1D064-9FE5-47DE-BF6D-E2FA5679E000}">
      <dsp:nvSpPr>
        <dsp:cNvPr id="0" name=""/>
        <dsp:cNvSpPr/>
      </dsp:nvSpPr>
      <dsp:spPr>
        <a:xfrm>
          <a:off x="317832" y="2863571"/>
          <a:ext cx="577877" cy="577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03779-CE7A-400A-8CDB-D06B3D421A89}">
      <dsp:nvSpPr>
        <dsp:cNvPr id="0" name=""/>
        <dsp:cNvSpPr/>
      </dsp:nvSpPr>
      <dsp:spPr>
        <a:xfrm>
          <a:off x="1213543" y="2627166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i="0" kern="1200" baseline="0"/>
            <a:t>Global and cross-border structures weaken territorial oversight.</a:t>
          </a:r>
          <a:endParaRPr lang="en-US" sz="2500" kern="1200"/>
        </a:p>
      </dsp:txBody>
      <dsp:txXfrm>
        <a:off x="1213543" y="2627166"/>
        <a:ext cx="9816071" cy="1050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A939-65C6-48A6-B9EB-9AB9CD7B1D64}">
      <dsp:nvSpPr>
        <dsp:cNvPr id="0" name=""/>
        <dsp:cNvSpPr/>
      </dsp:nvSpPr>
      <dsp:spPr>
        <a:xfrm>
          <a:off x="1049861" y="607793"/>
          <a:ext cx="1477465" cy="1477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7A6BF-43A7-4960-B233-1CD91CA23732}">
      <dsp:nvSpPr>
        <dsp:cNvPr id="0" name=""/>
        <dsp:cNvSpPr/>
      </dsp:nvSpPr>
      <dsp:spPr>
        <a:xfrm>
          <a:off x="146965" y="2533881"/>
          <a:ext cx="3283256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2"/>
              </a:solidFill>
            </a:rPr>
            <a:t>MiCA</a:t>
          </a:r>
          <a:r>
            <a:rPr lang="en-US" sz="2000" kern="1200" dirty="0">
              <a:solidFill>
                <a:schemeClr val="tx2"/>
              </a:solidFill>
            </a:rPr>
            <a:t> has clear scope limits: fully </a:t>
          </a:r>
          <a:r>
            <a:rPr lang="en-US" sz="2000" kern="1200" dirty="0" err="1">
              <a:solidFill>
                <a:schemeClr val="tx2"/>
              </a:solidFill>
            </a:rPr>
            <a:t>decentralised</a:t>
          </a:r>
          <a:r>
            <a:rPr lang="en-US" sz="2000" kern="1200" dirty="0">
              <a:solidFill>
                <a:schemeClr val="tx2"/>
              </a:solidFill>
            </a:rPr>
            <a:t> protocols fall outside direct regulation</a:t>
          </a:r>
        </a:p>
      </dsp:txBody>
      <dsp:txXfrm>
        <a:off x="146965" y="2533881"/>
        <a:ext cx="3283256" cy="1063125"/>
      </dsp:txXfrm>
    </dsp:sp>
    <dsp:sp modelId="{7CADD733-C3CF-45F3-B3A0-5978D40D5A1B}">
      <dsp:nvSpPr>
        <dsp:cNvPr id="0" name=""/>
        <dsp:cNvSpPr/>
      </dsp:nvSpPr>
      <dsp:spPr>
        <a:xfrm>
          <a:off x="4907687" y="607793"/>
          <a:ext cx="1477465" cy="1477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AC535-AE32-456F-A907-834A9E1853FE}">
      <dsp:nvSpPr>
        <dsp:cNvPr id="0" name=""/>
        <dsp:cNvSpPr/>
      </dsp:nvSpPr>
      <dsp:spPr>
        <a:xfrm>
          <a:off x="4004791" y="2533881"/>
          <a:ext cx="3283256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DeFi remains a regulatory frontier, only partially covered via intermediaries and access points</a:t>
          </a:r>
        </a:p>
      </dsp:txBody>
      <dsp:txXfrm>
        <a:off x="4004791" y="2533881"/>
        <a:ext cx="3283256" cy="1063125"/>
      </dsp:txXfrm>
    </dsp:sp>
    <dsp:sp modelId="{CA0E5F19-6A98-4B85-A24C-302A082C5C3B}">
      <dsp:nvSpPr>
        <dsp:cNvPr id="0" name=""/>
        <dsp:cNvSpPr/>
      </dsp:nvSpPr>
      <dsp:spPr>
        <a:xfrm>
          <a:off x="8765513" y="607793"/>
          <a:ext cx="1477465" cy="1477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FFD4-42D6-4EFD-B980-1FA6EDA25625}">
      <dsp:nvSpPr>
        <dsp:cNvPr id="0" name=""/>
        <dsp:cNvSpPr/>
      </dsp:nvSpPr>
      <dsp:spPr>
        <a:xfrm>
          <a:off x="7862617" y="2533881"/>
          <a:ext cx="3283256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Supervisory challenges go beyond </a:t>
          </a:r>
          <a:r>
            <a:rPr lang="en-US" sz="2000" kern="1200" dirty="0" err="1">
              <a:solidFill>
                <a:schemeClr val="tx2"/>
              </a:solidFill>
            </a:rPr>
            <a:t>MiCA</a:t>
          </a:r>
          <a:r>
            <a:rPr lang="en-US" sz="2000" kern="1200" dirty="0">
              <a:solidFill>
                <a:schemeClr val="tx2"/>
              </a:solidFill>
            </a:rPr>
            <a:t>, requiring monitoring and future policy tools</a:t>
          </a:r>
        </a:p>
      </dsp:txBody>
      <dsp:txXfrm>
        <a:off x="7862617" y="2533881"/>
        <a:ext cx="3283256" cy="1063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70B71-CED9-4F39-9BA5-4731913A0856}">
      <dsp:nvSpPr>
        <dsp:cNvPr id="0" name=""/>
        <dsp:cNvSpPr/>
      </dsp:nvSpPr>
      <dsp:spPr>
        <a:xfrm>
          <a:off x="0" y="449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1F65D-8EF5-41C4-9213-AD3227465A02}">
      <dsp:nvSpPr>
        <dsp:cNvPr id="0" name=""/>
        <dsp:cNvSpPr/>
      </dsp:nvSpPr>
      <dsp:spPr>
        <a:xfrm>
          <a:off x="317832" y="236853"/>
          <a:ext cx="577877" cy="577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34E93-A04A-4BE9-AEC8-DF2382BB839A}">
      <dsp:nvSpPr>
        <dsp:cNvPr id="0" name=""/>
        <dsp:cNvSpPr/>
      </dsp:nvSpPr>
      <dsp:spPr>
        <a:xfrm>
          <a:off x="1213543" y="449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IOSCO - Final Report with Policy Recommendations for Decentralized Finance (DeFi) - </a:t>
          </a:r>
          <a:r>
            <a:rPr lang="it-IT" sz="2500" kern="1200" dirty="0" err="1"/>
            <a:t>December</a:t>
          </a:r>
          <a:r>
            <a:rPr lang="it-IT" sz="2500" kern="1200" dirty="0"/>
            <a:t> 2023</a:t>
          </a:r>
          <a:endParaRPr lang="en-US" sz="2500" kern="1200" dirty="0"/>
        </a:p>
      </dsp:txBody>
      <dsp:txXfrm>
        <a:off x="1213543" y="449"/>
        <a:ext cx="9816071" cy="1050687"/>
      </dsp:txXfrm>
    </dsp:sp>
    <dsp:sp modelId="{281DFDA3-53DD-46F1-9592-881D669FF1A0}">
      <dsp:nvSpPr>
        <dsp:cNvPr id="0" name=""/>
        <dsp:cNvSpPr/>
      </dsp:nvSpPr>
      <dsp:spPr>
        <a:xfrm>
          <a:off x="0" y="1313807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59142-41E1-4BD2-8D78-4ACACC2204E4}">
      <dsp:nvSpPr>
        <dsp:cNvPr id="0" name=""/>
        <dsp:cNvSpPr/>
      </dsp:nvSpPr>
      <dsp:spPr>
        <a:xfrm>
          <a:off x="317832" y="1550212"/>
          <a:ext cx="577877" cy="577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6AAFA-908E-4B48-98C2-5DDAD4DE5756}">
      <dsp:nvSpPr>
        <dsp:cNvPr id="0" name=""/>
        <dsp:cNvSpPr/>
      </dsp:nvSpPr>
      <dsp:spPr>
        <a:xfrm>
          <a:off x="1213543" y="1313807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IOSCO promotes “same activity, same risk, same regulation” to ensure market integrity and regulatory consistency.</a:t>
          </a:r>
        </a:p>
      </dsp:txBody>
      <dsp:txXfrm>
        <a:off x="1213543" y="1313807"/>
        <a:ext cx="9816071" cy="1050687"/>
      </dsp:txXfrm>
    </dsp:sp>
    <dsp:sp modelId="{477288DB-197F-49DC-A71F-3A0CECC26F36}">
      <dsp:nvSpPr>
        <dsp:cNvPr id="0" name=""/>
        <dsp:cNvSpPr/>
      </dsp:nvSpPr>
      <dsp:spPr>
        <a:xfrm>
          <a:off x="0" y="2627166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6A61B-8915-4E19-85F6-8AC097788EC1}">
      <dsp:nvSpPr>
        <dsp:cNvPr id="0" name=""/>
        <dsp:cNvSpPr/>
      </dsp:nvSpPr>
      <dsp:spPr>
        <a:xfrm>
          <a:off x="317832" y="2863571"/>
          <a:ext cx="577877" cy="577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3A315-62CD-4DFE-850C-76287316EEF6}">
      <dsp:nvSpPr>
        <dsp:cNvPr id="0" name=""/>
        <dsp:cNvSpPr/>
      </dsp:nvSpPr>
      <dsp:spPr>
        <a:xfrm>
          <a:off x="1213543" y="2627166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Applying this principle to DeFi is challenging, as activities are fragmented across protocols, interfaces and code layers without clear accountability.</a:t>
          </a:r>
        </a:p>
      </dsp:txBody>
      <dsp:txXfrm>
        <a:off x="1213543" y="2627166"/>
        <a:ext cx="9816071" cy="1050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29EA5-C98D-4F37-9B64-7E67F60D1F12}">
      <dsp:nvSpPr>
        <dsp:cNvPr id="0" name=""/>
        <dsp:cNvSpPr/>
      </dsp:nvSpPr>
      <dsp:spPr>
        <a:xfrm>
          <a:off x="1049861" y="538170"/>
          <a:ext cx="1477465" cy="1477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BE8B4-C45C-445F-9E62-4247C8B7F991}">
      <dsp:nvSpPr>
        <dsp:cNvPr id="0" name=""/>
        <dsp:cNvSpPr/>
      </dsp:nvSpPr>
      <dsp:spPr>
        <a:xfrm>
          <a:off x="146965" y="2485379"/>
          <a:ext cx="3283256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Intermediation persists but is reconfigured, often through interfaces and access layers</a:t>
          </a:r>
        </a:p>
      </dsp:txBody>
      <dsp:txXfrm>
        <a:off x="146965" y="2485379"/>
        <a:ext cx="3283256" cy="1181250"/>
      </dsp:txXfrm>
    </dsp:sp>
    <dsp:sp modelId="{296840F4-EFC9-4E1F-9C44-9F9453A0EDB4}">
      <dsp:nvSpPr>
        <dsp:cNvPr id="0" name=""/>
        <dsp:cNvSpPr/>
      </dsp:nvSpPr>
      <dsp:spPr>
        <a:xfrm>
          <a:off x="4907687" y="538170"/>
          <a:ext cx="1477465" cy="1477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BFC85-F7C6-4227-87DF-5748A49A2056}">
      <dsp:nvSpPr>
        <dsp:cNvPr id="0" name=""/>
        <dsp:cNvSpPr/>
      </dsp:nvSpPr>
      <dsp:spPr>
        <a:xfrm>
          <a:off x="4004791" y="2485379"/>
          <a:ext cx="3283256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DeFi functions as financial infrastructure, with market rules embedded in code</a:t>
          </a:r>
        </a:p>
      </dsp:txBody>
      <dsp:txXfrm>
        <a:off x="4004791" y="2485379"/>
        <a:ext cx="3283256" cy="1181250"/>
      </dsp:txXfrm>
    </dsp:sp>
    <dsp:sp modelId="{0AB73DFB-F881-4868-97EB-D470C1F760E4}">
      <dsp:nvSpPr>
        <dsp:cNvPr id="0" name=""/>
        <dsp:cNvSpPr/>
      </dsp:nvSpPr>
      <dsp:spPr>
        <a:xfrm>
          <a:off x="8765513" y="538170"/>
          <a:ext cx="1477465" cy="1477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6BF1D-848B-4FA7-ABE2-054772FDDCF2}">
      <dsp:nvSpPr>
        <dsp:cNvPr id="0" name=""/>
        <dsp:cNvSpPr/>
      </dsp:nvSpPr>
      <dsp:spPr>
        <a:xfrm>
          <a:off x="7862617" y="2485379"/>
          <a:ext cx="3283256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Risk is relocated from institutions to protocols and users, challenging traditional supervision</a:t>
          </a:r>
        </a:p>
      </dsp:txBody>
      <dsp:txXfrm>
        <a:off x="7862617" y="2485379"/>
        <a:ext cx="3283256" cy="1181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DAE78-CF85-4ADB-97C2-88B63A9C812B}">
      <dsp:nvSpPr>
        <dsp:cNvPr id="0" name=""/>
        <dsp:cNvSpPr/>
      </dsp:nvSpPr>
      <dsp:spPr>
        <a:xfrm>
          <a:off x="0" y="690520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A3E233-B902-4555-B3C9-76870B2167E5}">
      <dsp:nvSpPr>
        <dsp:cNvPr id="0" name=""/>
        <dsp:cNvSpPr/>
      </dsp:nvSpPr>
      <dsp:spPr>
        <a:xfrm>
          <a:off x="344675" y="1017962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Operational</a:t>
          </a:r>
          <a:r>
            <a:rPr lang="en-US" sz="2100" kern="1200" dirty="0">
              <a:solidFill>
                <a:schemeClr val="tx2"/>
              </a:solidFill>
            </a:rPr>
            <a:t>: DeFi misuse has caused </a:t>
          </a:r>
          <a:r>
            <a:rPr lang="en-US" sz="2100" b="1" kern="1200" dirty="0">
              <a:solidFill>
                <a:schemeClr val="tx2"/>
              </a:solidFill>
            </a:rPr>
            <a:t>tens of billions of USD in losses globally</a:t>
          </a:r>
          <a:r>
            <a:rPr lang="en-US" sz="2100" kern="1200" dirty="0">
              <a:solidFill>
                <a:schemeClr val="tx2"/>
              </a:solidFill>
            </a:rPr>
            <a:t>.</a:t>
          </a:r>
        </a:p>
      </dsp:txBody>
      <dsp:txXfrm>
        <a:off x="402369" y="1075656"/>
        <a:ext cx="2986691" cy="1854432"/>
      </dsp:txXfrm>
    </dsp:sp>
    <dsp:sp modelId="{9E6F972C-6FF4-4E32-87DC-5630CE6527D0}">
      <dsp:nvSpPr>
        <dsp:cNvPr id="0" name=""/>
        <dsp:cNvSpPr/>
      </dsp:nvSpPr>
      <dsp:spPr>
        <a:xfrm>
          <a:off x="3791430" y="690520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2B04B2-113D-4010-B19C-E06586A6EEA0}">
      <dsp:nvSpPr>
        <dsp:cNvPr id="0" name=""/>
        <dsp:cNvSpPr/>
      </dsp:nvSpPr>
      <dsp:spPr>
        <a:xfrm>
          <a:off x="4136105" y="1017962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Technological</a:t>
          </a:r>
          <a:r>
            <a:rPr lang="en-US" sz="2100" kern="1200" dirty="0">
              <a:solidFill>
                <a:schemeClr val="tx2"/>
              </a:solidFill>
            </a:rPr>
            <a:t>: Incidents driven by </a:t>
          </a:r>
          <a:r>
            <a:rPr lang="en-US" sz="2100" b="1" kern="1200" dirty="0">
              <a:solidFill>
                <a:schemeClr val="tx2"/>
              </a:solidFill>
            </a:rPr>
            <a:t>smart contract flaws, oracle manipulation and cross-chain failures</a:t>
          </a:r>
          <a:r>
            <a:rPr lang="en-US" sz="2100" kern="1200" dirty="0">
              <a:solidFill>
                <a:schemeClr val="tx2"/>
              </a:solidFill>
            </a:rPr>
            <a:t>.</a:t>
          </a:r>
        </a:p>
      </dsp:txBody>
      <dsp:txXfrm>
        <a:off x="4193799" y="1075656"/>
        <a:ext cx="2986691" cy="1854432"/>
      </dsp:txXfrm>
    </dsp:sp>
    <dsp:sp modelId="{28D56BE8-B952-470D-BD32-1FFA9D025B07}">
      <dsp:nvSpPr>
        <dsp:cNvPr id="0" name=""/>
        <dsp:cNvSpPr/>
      </dsp:nvSpPr>
      <dsp:spPr>
        <a:xfrm>
          <a:off x="7582860" y="690520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6776C6-CF73-4184-957C-D5802CCCE8C6}">
      <dsp:nvSpPr>
        <dsp:cNvPr id="0" name=""/>
        <dsp:cNvSpPr/>
      </dsp:nvSpPr>
      <dsp:spPr>
        <a:xfrm>
          <a:off x="7927535" y="1017962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Governance</a:t>
          </a:r>
          <a:r>
            <a:rPr lang="en-US" sz="2100" kern="1200" dirty="0">
              <a:solidFill>
                <a:schemeClr val="tx2"/>
              </a:solidFill>
            </a:rPr>
            <a:t>: </a:t>
          </a:r>
          <a:r>
            <a:rPr lang="en-US" sz="2100" b="1" kern="1200" dirty="0">
              <a:solidFill>
                <a:schemeClr val="tx2"/>
              </a:solidFill>
            </a:rPr>
            <a:t>Low participation and token concentration</a:t>
          </a:r>
          <a:r>
            <a:rPr lang="en-US" sz="2100" kern="1200" dirty="0">
              <a:solidFill>
                <a:schemeClr val="tx2"/>
              </a:solidFill>
            </a:rPr>
            <a:t> reduce transparency and </a:t>
          </a:r>
          <a:r>
            <a:rPr lang="en-US" sz="2100" b="1" kern="1200" dirty="0">
              <a:solidFill>
                <a:schemeClr val="tx2"/>
              </a:solidFill>
            </a:rPr>
            <a:t>undermine market integrity</a:t>
          </a:r>
          <a:r>
            <a:rPr lang="en-US" sz="2100" kern="1200" dirty="0">
              <a:solidFill>
                <a:schemeClr val="tx2"/>
              </a:solidFill>
            </a:rPr>
            <a:t>.</a:t>
          </a:r>
        </a:p>
      </dsp:txBody>
      <dsp:txXfrm>
        <a:off x="7985229" y="1075656"/>
        <a:ext cx="2986691" cy="1854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DFCB6-1E67-4B05-A2C3-2CC4E98A5FF3}">
      <dsp:nvSpPr>
        <dsp:cNvPr id="0" name=""/>
        <dsp:cNvSpPr/>
      </dsp:nvSpPr>
      <dsp:spPr>
        <a:xfrm>
          <a:off x="686307" y="17415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B7CD8-1E16-4123-86C1-06865E30B758}">
      <dsp:nvSpPr>
        <dsp:cNvPr id="0" name=""/>
        <dsp:cNvSpPr/>
      </dsp:nvSpPr>
      <dsp:spPr>
        <a:xfrm>
          <a:off x="1110432" y="598276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C4DDF-6931-4537-8635-233F65D02B76}">
      <dsp:nvSpPr>
        <dsp:cNvPr id="0" name=""/>
        <dsp:cNvSpPr/>
      </dsp:nvSpPr>
      <dsp:spPr>
        <a:xfrm>
          <a:off x="50119" y="278415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tx2"/>
              </a:solidFill>
            </a:rPr>
            <a:t>Increased reliance 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tx2"/>
              </a:solidFill>
            </a:rPr>
            <a:t>on-chain MONITORING</a:t>
          </a:r>
        </a:p>
      </dsp:txBody>
      <dsp:txXfrm>
        <a:off x="50119" y="2784151"/>
        <a:ext cx="3262500" cy="720000"/>
      </dsp:txXfrm>
    </dsp:sp>
    <dsp:sp modelId="{EB2B9AFE-EA69-436A-ACBC-E3B3A55763A9}">
      <dsp:nvSpPr>
        <dsp:cNvPr id="0" name=""/>
        <dsp:cNvSpPr/>
      </dsp:nvSpPr>
      <dsp:spPr>
        <a:xfrm>
          <a:off x="4519745" y="17415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BD9D6-B410-482C-AEF4-8ADA93CECF4E}">
      <dsp:nvSpPr>
        <dsp:cNvPr id="0" name=""/>
        <dsp:cNvSpPr/>
      </dsp:nvSpPr>
      <dsp:spPr>
        <a:xfrm>
          <a:off x="4943870" y="598276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FB942-0FCB-4F4A-B9D2-B772E9B4EDCF}">
      <dsp:nvSpPr>
        <dsp:cNvPr id="0" name=""/>
        <dsp:cNvSpPr/>
      </dsp:nvSpPr>
      <dsp:spPr>
        <a:xfrm>
          <a:off x="3883557" y="278415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tx2"/>
              </a:solidFill>
            </a:rPr>
            <a:t>Interfaces emerge as key supervisory touchpoints</a:t>
          </a:r>
        </a:p>
      </dsp:txBody>
      <dsp:txXfrm>
        <a:off x="3883557" y="2784151"/>
        <a:ext cx="3262500" cy="720000"/>
      </dsp:txXfrm>
    </dsp:sp>
    <dsp:sp modelId="{271E7B32-5689-4935-8FEB-B874DE170A6C}">
      <dsp:nvSpPr>
        <dsp:cNvPr id="0" name=""/>
        <dsp:cNvSpPr/>
      </dsp:nvSpPr>
      <dsp:spPr>
        <a:xfrm>
          <a:off x="8353182" y="17415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6B45F-65E2-42AF-90F5-C3829E028BE6}">
      <dsp:nvSpPr>
        <dsp:cNvPr id="0" name=""/>
        <dsp:cNvSpPr/>
      </dsp:nvSpPr>
      <dsp:spPr>
        <a:xfrm>
          <a:off x="8777307" y="598276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C62AB-B197-4528-89D0-C35848A82E84}">
      <dsp:nvSpPr>
        <dsp:cNvPr id="0" name=""/>
        <dsp:cNvSpPr/>
      </dsp:nvSpPr>
      <dsp:spPr>
        <a:xfrm>
          <a:off x="7716995" y="278415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tx2"/>
              </a:solidFill>
            </a:rPr>
            <a:t>Understanding and monitoring precede intervention</a:t>
          </a:r>
        </a:p>
      </dsp:txBody>
      <dsp:txXfrm>
        <a:off x="7716995" y="2784151"/>
        <a:ext cx="3262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EF39F-689E-44ED-B500-7B9826667809}">
      <dsp:nvSpPr>
        <dsp:cNvPr id="0" name=""/>
        <dsp:cNvSpPr/>
      </dsp:nvSpPr>
      <dsp:spPr>
        <a:xfrm>
          <a:off x="0" y="690520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A377B7-EEDE-4539-9684-EBAA17B8EA0A}">
      <dsp:nvSpPr>
        <dsp:cNvPr id="0" name=""/>
        <dsp:cNvSpPr/>
      </dsp:nvSpPr>
      <dsp:spPr>
        <a:xfrm>
          <a:off x="344675" y="1017962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baseline="0" dirty="0">
              <a:solidFill>
                <a:schemeClr val="tx2"/>
              </a:solidFill>
            </a:rPr>
            <a:t>Review of White Papers for </a:t>
          </a:r>
          <a:r>
            <a:rPr lang="it-IT" sz="1800" b="0" i="0" kern="1200" baseline="0" dirty="0" err="1">
              <a:solidFill>
                <a:schemeClr val="tx2"/>
              </a:solidFill>
            </a:rPr>
            <a:t>crypto</a:t>
          </a:r>
          <a:r>
            <a:rPr lang="it-IT" sz="1800" b="0" i="0" kern="1200" baseline="0" dirty="0">
              <a:solidFill>
                <a:schemeClr val="tx2"/>
              </a:solidFill>
            </a:rPr>
            <a:t>-asset </a:t>
          </a:r>
          <a:r>
            <a:rPr lang="it-IT" sz="1800" b="0" i="0" kern="1200" baseline="0" dirty="0" err="1">
              <a:solidFill>
                <a:schemeClr val="tx2"/>
              </a:solidFill>
            </a:rPr>
            <a:t>offerings</a:t>
          </a:r>
          <a:r>
            <a:rPr lang="it-IT" sz="1800" b="0" i="0" kern="1200" baseline="0" dirty="0">
              <a:solidFill>
                <a:schemeClr val="tx2"/>
              </a:solidFill>
            </a:rPr>
            <a:t> </a:t>
          </a:r>
          <a:r>
            <a:rPr lang="it-IT" sz="1800" b="0" i="0" kern="1200" baseline="0" dirty="0" err="1">
              <a:solidFill>
                <a:schemeClr val="tx2"/>
              </a:solidFill>
            </a:rPr>
            <a:t>addressed</a:t>
          </a:r>
          <a:r>
            <a:rPr lang="it-IT" sz="1800" b="0" i="0" kern="1200" baseline="0" dirty="0">
              <a:solidFill>
                <a:schemeClr val="tx2"/>
              </a:solidFill>
            </a:rPr>
            <a:t> to the </a:t>
          </a:r>
          <a:r>
            <a:rPr lang="it-IT" sz="1800" b="0" i="0" kern="1200" baseline="0" dirty="0" err="1">
              <a:solidFill>
                <a:schemeClr val="tx2"/>
              </a:solidFill>
            </a:rPr>
            <a:t>Italian</a:t>
          </a:r>
          <a:r>
            <a:rPr lang="it-IT" sz="1800" b="0" i="0" kern="1200" baseline="0" dirty="0">
              <a:solidFill>
                <a:schemeClr val="tx2"/>
              </a:solidFill>
            </a:rPr>
            <a:t> public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402369" y="1075656"/>
        <a:ext cx="2986691" cy="1854432"/>
      </dsp:txXfrm>
    </dsp:sp>
    <dsp:sp modelId="{4544381C-6879-4121-9B8C-7F7520D42C14}">
      <dsp:nvSpPr>
        <dsp:cNvPr id="0" name=""/>
        <dsp:cNvSpPr/>
      </dsp:nvSpPr>
      <dsp:spPr>
        <a:xfrm>
          <a:off x="3791430" y="690520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7B246-465B-4E30-905D-DF53FDB2E744}">
      <dsp:nvSpPr>
        <dsp:cNvPr id="0" name=""/>
        <dsp:cNvSpPr/>
      </dsp:nvSpPr>
      <dsp:spPr>
        <a:xfrm>
          <a:off x="4136105" y="1017962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baseline="0" dirty="0" err="1">
              <a:solidFill>
                <a:schemeClr val="tx2"/>
              </a:solidFill>
            </a:rPr>
            <a:t>Blocking</a:t>
          </a:r>
          <a:r>
            <a:rPr lang="it-IT" sz="1800" b="0" i="0" kern="1200" baseline="0" dirty="0">
              <a:solidFill>
                <a:schemeClr val="tx2"/>
              </a:solidFill>
            </a:rPr>
            <a:t> of websites and enforcement actions </a:t>
          </a:r>
          <a:r>
            <a:rPr lang="it-IT" sz="1800" b="0" i="0" kern="1200" baseline="0" dirty="0" err="1">
              <a:solidFill>
                <a:schemeClr val="tx2"/>
              </a:solidFill>
            </a:rPr>
            <a:t>against</a:t>
          </a:r>
          <a:r>
            <a:rPr lang="it-IT" sz="1800" b="0" i="0" kern="1200" baseline="0" dirty="0">
              <a:solidFill>
                <a:schemeClr val="tx2"/>
              </a:solidFill>
            </a:rPr>
            <a:t> </a:t>
          </a:r>
          <a:r>
            <a:rPr lang="it-IT" sz="1800" b="0" i="0" kern="1200" baseline="0" dirty="0" err="1">
              <a:solidFill>
                <a:schemeClr val="tx2"/>
              </a:solidFill>
            </a:rPr>
            <a:t>unauthorised</a:t>
          </a:r>
          <a:r>
            <a:rPr lang="it-IT" sz="1800" b="0" i="0" kern="1200" baseline="0" dirty="0">
              <a:solidFill>
                <a:schemeClr val="tx2"/>
              </a:solidFill>
            </a:rPr>
            <a:t> </a:t>
          </a:r>
          <a:r>
            <a:rPr lang="it-IT" sz="1800" b="0" i="0" kern="1200" baseline="0" dirty="0" err="1">
              <a:solidFill>
                <a:schemeClr val="tx2"/>
              </a:solidFill>
            </a:rPr>
            <a:t>crypto</a:t>
          </a:r>
          <a:r>
            <a:rPr lang="it-IT" sz="1800" b="0" i="0" kern="1200" baseline="0" dirty="0">
              <a:solidFill>
                <a:schemeClr val="tx2"/>
              </a:solidFill>
            </a:rPr>
            <a:t> </a:t>
          </a:r>
          <a:r>
            <a:rPr lang="it-IT" sz="1800" b="0" i="0" kern="1200" baseline="0" dirty="0" err="1">
              <a:solidFill>
                <a:schemeClr val="tx2"/>
              </a:solidFill>
            </a:rPr>
            <a:t>offers</a:t>
          </a:r>
          <a:r>
            <a:rPr lang="it-IT" sz="1800" b="0" i="0" kern="1200" baseline="0" dirty="0">
              <a:solidFill>
                <a:schemeClr val="tx2"/>
              </a:solidFill>
            </a:rPr>
            <a:t> and non-</a:t>
          </a:r>
          <a:r>
            <a:rPr lang="it-IT" sz="1800" b="0" i="0" kern="1200" baseline="0" dirty="0" err="1">
              <a:solidFill>
                <a:schemeClr val="tx2"/>
              </a:solidFill>
            </a:rPr>
            <a:t>authorised</a:t>
          </a:r>
          <a:r>
            <a:rPr lang="it-IT" sz="1800" b="0" i="0" kern="1200" baseline="0" dirty="0">
              <a:solidFill>
                <a:schemeClr val="tx2"/>
              </a:solidFill>
            </a:rPr>
            <a:t> </a:t>
          </a:r>
          <a:r>
            <a:rPr lang="it-IT" sz="1800" b="0" i="0" kern="1200" baseline="0" dirty="0" err="1">
              <a:solidFill>
                <a:schemeClr val="tx2"/>
              </a:solidFill>
            </a:rPr>
            <a:t>CASPs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4193799" y="1075656"/>
        <a:ext cx="2986691" cy="1854432"/>
      </dsp:txXfrm>
    </dsp:sp>
    <dsp:sp modelId="{92F37D33-493F-4BD3-96C6-2D02D7F88DFA}">
      <dsp:nvSpPr>
        <dsp:cNvPr id="0" name=""/>
        <dsp:cNvSpPr/>
      </dsp:nvSpPr>
      <dsp:spPr>
        <a:xfrm>
          <a:off x="7582860" y="690520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A177E3-729E-4690-A476-1095FF7E218E}">
      <dsp:nvSpPr>
        <dsp:cNvPr id="0" name=""/>
        <dsp:cNvSpPr/>
      </dsp:nvSpPr>
      <dsp:spPr>
        <a:xfrm>
          <a:off x="7927535" y="1017962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Ongoing assessment of CASP </a:t>
          </a:r>
          <a:r>
            <a:rPr lang="en-US" sz="1800" kern="1200" dirty="0" err="1">
              <a:solidFill>
                <a:schemeClr val="tx2"/>
              </a:solidFill>
            </a:rPr>
            <a:t>authorisation</a:t>
          </a:r>
          <a:r>
            <a:rPr lang="en-US" sz="1800" kern="1200" dirty="0">
              <a:solidFill>
                <a:schemeClr val="tx2"/>
              </a:solidFill>
            </a:rPr>
            <a:t> applications submitted at the end of 2025, following the expiry of the transitional regime for already operating VASPs</a:t>
          </a:r>
        </a:p>
      </dsp:txBody>
      <dsp:txXfrm>
        <a:off x="7985229" y="1075656"/>
        <a:ext cx="2986691" cy="1854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2567-5B81-4099-9AEF-61604369D584}">
      <dsp:nvSpPr>
        <dsp:cNvPr id="0" name=""/>
        <dsp:cNvSpPr/>
      </dsp:nvSpPr>
      <dsp:spPr>
        <a:xfrm>
          <a:off x="0" y="449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41666-F185-4331-AFC8-A280296811AC}">
      <dsp:nvSpPr>
        <dsp:cNvPr id="0" name=""/>
        <dsp:cNvSpPr/>
      </dsp:nvSpPr>
      <dsp:spPr>
        <a:xfrm>
          <a:off x="317832" y="236853"/>
          <a:ext cx="577877" cy="577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8E8E5-04D0-4E4E-9EE7-5E19FB5574C2}">
      <dsp:nvSpPr>
        <dsp:cNvPr id="0" name=""/>
        <dsp:cNvSpPr/>
      </dsp:nvSpPr>
      <dsp:spPr>
        <a:xfrm>
          <a:off x="1213543" y="449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MiCA stabilises the regulated crypto perimeter</a:t>
          </a:r>
        </a:p>
      </dsp:txBody>
      <dsp:txXfrm>
        <a:off x="1213543" y="449"/>
        <a:ext cx="9816071" cy="1050687"/>
      </dsp:txXfrm>
    </dsp:sp>
    <dsp:sp modelId="{A6A933B9-7727-4156-A79D-CB83A330B4AB}">
      <dsp:nvSpPr>
        <dsp:cNvPr id="0" name=""/>
        <dsp:cNvSpPr/>
      </dsp:nvSpPr>
      <dsp:spPr>
        <a:xfrm>
          <a:off x="0" y="1313807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B7D92-21C3-4C79-8319-F36C9CC19262}">
      <dsp:nvSpPr>
        <dsp:cNvPr id="0" name=""/>
        <dsp:cNvSpPr/>
      </dsp:nvSpPr>
      <dsp:spPr>
        <a:xfrm>
          <a:off x="317832" y="1550212"/>
          <a:ext cx="577877" cy="577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E95CB-1E44-4DAB-89B9-CDF7332882B7}">
      <dsp:nvSpPr>
        <dsp:cNvPr id="0" name=""/>
        <dsp:cNvSpPr/>
      </dsp:nvSpPr>
      <dsp:spPr>
        <a:xfrm>
          <a:off x="1213543" y="1313807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Explicit limits enable learning and adaptation</a:t>
          </a:r>
        </a:p>
      </dsp:txBody>
      <dsp:txXfrm>
        <a:off x="1213543" y="1313807"/>
        <a:ext cx="9816071" cy="1050687"/>
      </dsp:txXfrm>
    </dsp:sp>
    <dsp:sp modelId="{C5E80F32-EEF8-43A3-ABB8-A393F1737A81}">
      <dsp:nvSpPr>
        <dsp:cNvPr id="0" name=""/>
        <dsp:cNvSpPr/>
      </dsp:nvSpPr>
      <dsp:spPr>
        <a:xfrm>
          <a:off x="0" y="2627166"/>
          <a:ext cx="11029615" cy="1050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985F8-9711-424E-BC74-03B764C9ACFD}">
      <dsp:nvSpPr>
        <dsp:cNvPr id="0" name=""/>
        <dsp:cNvSpPr/>
      </dsp:nvSpPr>
      <dsp:spPr>
        <a:xfrm>
          <a:off x="317832" y="2863571"/>
          <a:ext cx="577877" cy="577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88FAA-EC84-4C10-8F49-0FA8775268AD}">
      <dsp:nvSpPr>
        <dsp:cNvPr id="0" name=""/>
        <dsp:cNvSpPr/>
      </dsp:nvSpPr>
      <dsp:spPr>
        <a:xfrm>
          <a:off x="1213543" y="2627166"/>
          <a:ext cx="9816071" cy="105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8" tIns="111198" rIns="111198" bIns="11119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 regulation remains evolutionary, not closed</a:t>
          </a:r>
        </a:p>
      </dsp:txBody>
      <dsp:txXfrm>
        <a:off x="1213543" y="2627166"/>
        <a:ext cx="9816071" cy="1050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7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9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7A084C-0214-41C5-EABE-0D8B14CD4E27}"/>
              </a:ext>
            </a:extLst>
          </p:cNvPr>
          <p:cNvSpPr txBox="1">
            <a:spLocks/>
          </p:cNvSpPr>
          <p:nvPr/>
        </p:nvSpPr>
        <p:spPr>
          <a:xfrm>
            <a:off x="1" y="6492877"/>
            <a:ext cx="105251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7D989-BB5C-4C4A-96E4-714951939D61}" type="slidenum">
              <a:rPr lang="it-IT" sz="675" smtClean="0"/>
              <a:pPr/>
              <a:t>‹N›</a:t>
            </a:fld>
            <a:endParaRPr lang="it-IT" sz="675"/>
          </a:p>
        </p:txBody>
      </p:sp>
    </p:spTree>
    <p:extLst>
      <p:ext uri="{BB962C8B-B14F-4D97-AF65-F5344CB8AC3E}">
        <p14:creationId xmlns:p14="http://schemas.microsoft.com/office/powerpoint/2010/main" val="59354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2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675728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4" y="5956139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6" y="5956139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F8173-772E-6ABB-6397-35CE0A9E0351}"/>
              </a:ext>
            </a:extLst>
          </p:cNvPr>
          <p:cNvSpPr txBox="1">
            <a:spLocks/>
          </p:cNvSpPr>
          <p:nvPr/>
        </p:nvSpPr>
        <p:spPr>
          <a:xfrm>
            <a:off x="1" y="6492877"/>
            <a:ext cx="105251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7D989-BB5C-4C4A-96E4-714951939D61}" type="slidenum">
              <a:rPr lang="it-IT" sz="675" smtClean="0"/>
              <a:pPr/>
              <a:t>‹N›</a:t>
            </a:fld>
            <a:endParaRPr lang="it-IT" sz="675"/>
          </a:p>
        </p:txBody>
      </p:sp>
    </p:spTree>
    <p:extLst>
      <p:ext uri="{BB962C8B-B14F-4D97-AF65-F5344CB8AC3E}">
        <p14:creationId xmlns:p14="http://schemas.microsoft.com/office/powerpoint/2010/main" val="23309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BA4EFD0-3CC4-B859-61D0-567612FC7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92877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652291" y="1883036"/>
            <a:ext cx="442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EF6573-0079-05E4-FC4B-E3FA1AB13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92877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00C3AF-0D5A-C6CE-11DF-2B934878BCB2}"/>
              </a:ext>
            </a:extLst>
          </p:cNvPr>
          <p:cNvSpPr txBox="1">
            <a:spLocks/>
          </p:cNvSpPr>
          <p:nvPr/>
        </p:nvSpPr>
        <p:spPr>
          <a:xfrm>
            <a:off x="1" y="6492877"/>
            <a:ext cx="105251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7D989-BB5C-4C4A-96E4-714951939D61}" type="slidenum">
              <a:rPr lang="it-IT" sz="1200" b="1" smtClean="0"/>
              <a:pPr/>
              <a:t>‹N›</a:t>
            </a:fld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44472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6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CB2B97-A3FE-3D76-5251-C399411C1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09" y="6035910"/>
            <a:ext cx="644139" cy="644138"/>
          </a:xfrm>
          <a:prstGeom prst="rect">
            <a:avLst/>
          </a:prstGeom>
          <a:solidFill>
            <a:srgbClr val="004C92"/>
          </a:solidFill>
        </p:spPr>
      </p:pic>
    </p:spTree>
    <p:extLst>
      <p:ext uri="{BB962C8B-B14F-4D97-AF65-F5344CB8AC3E}">
        <p14:creationId xmlns:p14="http://schemas.microsoft.com/office/powerpoint/2010/main" val="39874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8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8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9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92877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sz="1350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sz="1350"/>
          </a:p>
        </p:txBody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1648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3265F-693E-A459-80ED-EDE8A1B42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DeFi and Crypto-Assets under the </a:t>
            </a:r>
            <a:r>
              <a:rPr lang="en-US" sz="3200" b="1" dirty="0" err="1"/>
              <a:t>MiCA</a:t>
            </a:r>
            <a:r>
              <a:rPr lang="en-US" sz="3200" b="1" dirty="0"/>
              <a:t> Framework</a:t>
            </a:r>
            <a:endParaRPr lang="it-IT" sz="32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A5627-887B-F803-B108-9764535C2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Frontiers and Challenges for Financial Supervision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14A8AC-C43F-57AF-A14D-D0808342B86F}"/>
              </a:ext>
            </a:extLst>
          </p:cNvPr>
          <p:cNvSpPr txBox="1"/>
          <p:nvPr/>
        </p:nvSpPr>
        <p:spPr>
          <a:xfrm>
            <a:off x="606486" y="3359020"/>
            <a:ext cx="110381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ANTONIO RUSSO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Head of the Cash and Derivatives Market </a:t>
            </a:r>
            <a:r>
              <a:rPr lang="it-IT" sz="2400" dirty="0">
                <a:solidFill>
                  <a:schemeClr val="bg1"/>
                </a:solidFill>
              </a:rPr>
              <a:t>Operations Office </a:t>
            </a:r>
          </a:p>
          <a:p>
            <a:r>
              <a:rPr lang="it-IT" sz="2400" dirty="0">
                <a:solidFill>
                  <a:schemeClr val="bg1"/>
                </a:solidFill>
              </a:rPr>
              <a:t>(CONSOB)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This statement is made in a personal capacity and does not in any way bind the administration to which the author belongs</a:t>
            </a:r>
            <a:endParaRPr lang="it-IT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7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4796EB79-4671-F5A7-4036-F769379354E4}"/>
              </a:ext>
            </a:extLst>
          </p:cNvPr>
          <p:cNvSpPr/>
          <p:nvPr/>
        </p:nvSpPr>
        <p:spPr>
          <a:xfrm rot="5400000" flipH="1">
            <a:off x="8764072" y="2581786"/>
            <a:ext cx="475687" cy="5065713"/>
          </a:xfrm>
          <a:prstGeom prst="rightArrow">
            <a:avLst>
              <a:gd name="adj1" fmla="val 80307"/>
              <a:gd name="adj2" fmla="val 43354"/>
            </a:avLst>
          </a:prstGeom>
          <a:solidFill>
            <a:srgbClr val="7F8FA9">
              <a:alpha val="18824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7F832C68-111F-93CC-706E-B914E39E6B31}"/>
              </a:ext>
            </a:extLst>
          </p:cNvPr>
          <p:cNvSpPr/>
          <p:nvPr/>
        </p:nvSpPr>
        <p:spPr>
          <a:xfrm flipH="1">
            <a:off x="3071816" y="2251505"/>
            <a:ext cx="2781300" cy="3409950"/>
          </a:xfrm>
          <a:prstGeom prst="rightArrow">
            <a:avLst>
              <a:gd name="adj1" fmla="val 85196"/>
              <a:gd name="adj2" fmla="val 14726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 err="1"/>
              <a:t>MiCA</a:t>
            </a:r>
            <a:r>
              <a:rPr lang="en-US" sz="2800" b="1" dirty="0"/>
              <a:t>: </a:t>
            </a:r>
            <a:br>
              <a:rPr lang="en-US" sz="2800" b="1" dirty="0"/>
            </a:br>
            <a:r>
              <a:rPr lang="en-US" sz="2800" b="1" dirty="0"/>
              <a:t>entity-based regulation </a:t>
            </a:r>
            <a:r>
              <a:rPr lang="en-US" sz="2800" b="1" i="1" dirty="0"/>
              <a:t>vs</a:t>
            </a:r>
            <a:r>
              <a:rPr lang="en-US" sz="2800" b="1" dirty="0"/>
              <a:t> DEFI</a:t>
            </a:r>
            <a:endParaRPr sz="28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138F19-3799-3709-8690-9DE2AE1F05D0}"/>
              </a:ext>
            </a:extLst>
          </p:cNvPr>
          <p:cNvSpPr txBox="1"/>
          <p:nvPr/>
        </p:nvSpPr>
        <p:spPr>
          <a:xfrm>
            <a:off x="552456" y="2859081"/>
            <a:ext cx="2409825" cy="53244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b="1" dirty="0" err="1"/>
              <a:t>Crypto</a:t>
            </a:r>
            <a:r>
              <a:rPr lang="it-IT" b="1" dirty="0"/>
              <a:t>-asset issuer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BF1E77-0C2D-8C70-1149-CA86A773D2FE}"/>
              </a:ext>
            </a:extLst>
          </p:cNvPr>
          <p:cNvSpPr txBox="1"/>
          <p:nvPr/>
        </p:nvSpPr>
        <p:spPr>
          <a:xfrm>
            <a:off x="552455" y="3541905"/>
            <a:ext cx="2409824" cy="91940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Crypto</a:t>
            </a:r>
            <a:r>
              <a:rPr lang="it-IT" dirty="0"/>
              <a:t>-asset service provider (</a:t>
            </a:r>
            <a:r>
              <a:rPr lang="it-IT" b="1" dirty="0"/>
              <a:t>CASP</a:t>
            </a:r>
            <a:r>
              <a:rPr lang="it-IT" dirty="0"/>
              <a:t>)</a:t>
            </a:r>
          </a:p>
          <a:p>
            <a:pPr algn="ctr"/>
            <a:r>
              <a:rPr lang="it-IT" sz="1200" dirty="0"/>
              <a:t>(</a:t>
            </a:r>
            <a:r>
              <a:rPr lang="it-IT" sz="1200" dirty="0" err="1"/>
              <a:t>exchange</a:t>
            </a:r>
            <a:r>
              <a:rPr lang="it-IT" sz="1200" dirty="0"/>
              <a:t>, broker, </a:t>
            </a:r>
            <a:r>
              <a:rPr lang="it-IT" sz="1200" dirty="0" err="1"/>
              <a:t>custodian</a:t>
            </a:r>
            <a:r>
              <a:rPr lang="it-IT" sz="1200" dirty="0"/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F7B55D-26DC-56A0-9F4D-670CEA839825}"/>
              </a:ext>
            </a:extLst>
          </p:cNvPr>
          <p:cNvSpPr txBox="1"/>
          <p:nvPr/>
        </p:nvSpPr>
        <p:spPr>
          <a:xfrm>
            <a:off x="552455" y="4611681"/>
            <a:ext cx="2409824" cy="68484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b="1" dirty="0" err="1"/>
              <a:t>Stablecoin</a:t>
            </a:r>
            <a:r>
              <a:rPr lang="it-IT" b="1" dirty="0"/>
              <a:t> issuer</a:t>
            </a:r>
          </a:p>
          <a:p>
            <a:pPr algn="ctr"/>
            <a:r>
              <a:rPr lang="it-IT" sz="1200" dirty="0"/>
              <a:t>(ART / EMT)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46C583B-27A7-F1C8-F666-CFFE73D9A9DC}"/>
              </a:ext>
            </a:extLst>
          </p:cNvPr>
          <p:cNvGrpSpPr/>
          <p:nvPr/>
        </p:nvGrpSpPr>
        <p:grpSpPr>
          <a:xfrm>
            <a:off x="3352805" y="3010649"/>
            <a:ext cx="2409825" cy="1891665"/>
            <a:chOff x="2914651" y="3021451"/>
            <a:chExt cx="2409825" cy="1891665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456019C-E56C-8D76-2FC6-BC5667B3D779}"/>
                </a:ext>
              </a:extLst>
            </p:cNvPr>
            <p:cNvSpPr txBox="1"/>
            <p:nvPr/>
          </p:nvSpPr>
          <p:spPr>
            <a:xfrm>
              <a:off x="2914651" y="3021451"/>
              <a:ext cx="2409825" cy="579600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it-IT" sz="1400" dirty="0" err="1"/>
                <a:t>Authorisation</a:t>
              </a:r>
              <a:r>
                <a:rPr lang="it-IT" sz="1400" dirty="0"/>
                <a:t> </a:t>
              </a:r>
            </a:p>
            <a:p>
              <a:pPr algn="ctr"/>
              <a:r>
                <a:rPr lang="it-IT" sz="1400" dirty="0" err="1"/>
                <a:t>Registration</a:t>
              </a:r>
              <a:endParaRPr lang="it-IT" sz="14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F0D90F9-944F-57CE-70B3-22F5DC06B80F}"/>
                </a:ext>
              </a:extLst>
            </p:cNvPr>
            <p:cNvSpPr txBox="1"/>
            <p:nvPr/>
          </p:nvSpPr>
          <p:spPr>
            <a:xfrm>
              <a:off x="2914651" y="3678201"/>
              <a:ext cx="2409824" cy="578882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Governance &amp; </a:t>
              </a:r>
              <a:r>
                <a:rPr lang="it-IT" sz="1400" dirty="0" err="1"/>
                <a:t>organisational</a:t>
              </a:r>
              <a:r>
                <a:rPr lang="it-IT" sz="1400" dirty="0"/>
                <a:t> </a:t>
              </a:r>
              <a:r>
                <a:rPr lang="it-IT" sz="1400" dirty="0" err="1"/>
                <a:t>requirements</a:t>
              </a:r>
              <a:endParaRPr lang="it-IT" sz="1050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D3A7E6E-A29C-6883-8DC2-8CAE1527759E}"/>
                </a:ext>
              </a:extLst>
            </p:cNvPr>
            <p:cNvSpPr txBox="1"/>
            <p:nvPr/>
          </p:nvSpPr>
          <p:spPr>
            <a:xfrm>
              <a:off x="2914651" y="4334234"/>
              <a:ext cx="2409824" cy="578882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it-IT" sz="1400" dirty="0" err="1"/>
                <a:t>Conduct</a:t>
              </a:r>
              <a:r>
                <a:rPr lang="it-IT" sz="1400" dirty="0"/>
                <a:t>-of-business</a:t>
              </a:r>
            </a:p>
            <a:p>
              <a:pPr algn="ctr"/>
              <a:r>
                <a:rPr lang="it-IT" sz="1400" dirty="0"/>
                <a:t>rules</a:t>
              </a:r>
              <a:endParaRPr lang="it-IT" sz="1050" dirty="0"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C38252-489C-D956-E5BE-EBED3FD7B5B3}"/>
              </a:ext>
            </a:extLst>
          </p:cNvPr>
          <p:cNvSpPr txBox="1"/>
          <p:nvPr/>
        </p:nvSpPr>
        <p:spPr>
          <a:xfrm>
            <a:off x="581192" y="5296529"/>
            <a:ext cx="227647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chemeClr val="tx2"/>
                </a:solidFill>
              </a:rPr>
              <a:t>Clear supervisory perimeter</a:t>
            </a:r>
            <a:br>
              <a:rPr lang="en-US" sz="1700" b="1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</a:rPr>
              <a:t>(accountability and enforcement possible)</a:t>
            </a:r>
            <a:endParaRPr lang="it-IT" sz="1700" dirty="0">
              <a:solidFill>
                <a:schemeClr val="tx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4B04A0D-DF5B-0BAE-D4B5-17044FB8239C}"/>
              </a:ext>
            </a:extLst>
          </p:cNvPr>
          <p:cNvSpPr txBox="1"/>
          <p:nvPr/>
        </p:nvSpPr>
        <p:spPr>
          <a:xfrm>
            <a:off x="957267" y="2241263"/>
            <a:ext cx="1600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700" b="1" dirty="0" err="1">
                <a:solidFill>
                  <a:schemeClr val="tx2"/>
                </a:solidFill>
              </a:rPr>
              <a:t>Identifiable</a:t>
            </a:r>
            <a:r>
              <a:rPr lang="it-IT" sz="1700" b="1" dirty="0">
                <a:solidFill>
                  <a:schemeClr val="tx2"/>
                </a:solidFill>
              </a:rPr>
              <a:t> </a:t>
            </a:r>
            <a:r>
              <a:rPr lang="it-IT" sz="1700" b="1" dirty="0" err="1">
                <a:solidFill>
                  <a:schemeClr val="tx2"/>
                </a:solidFill>
              </a:rPr>
              <a:t>legal</a:t>
            </a:r>
            <a:r>
              <a:rPr lang="it-IT" sz="1700" b="1" dirty="0">
                <a:solidFill>
                  <a:schemeClr val="tx2"/>
                </a:solidFill>
              </a:rPr>
              <a:t> </a:t>
            </a:r>
            <a:r>
              <a:rPr lang="it-IT" sz="1700" b="1" dirty="0" err="1">
                <a:solidFill>
                  <a:schemeClr val="tx2"/>
                </a:solidFill>
              </a:rPr>
              <a:t>entities</a:t>
            </a:r>
            <a:endParaRPr lang="it-IT" sz="1700" b="1" dirty="0">
              <a:solidFill>
                <a:schemeClr val="tx2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DBDF77A-FB76-47CC-F3A9-FD3FF813C1F2}"/>
              </a:ext>
            </a:extLst>
          </p:cNvPr>
          <p:cNvSpPr txBox="1"/>
          <p:nvPr/>
        </p:nvSpPr>
        <p:spPr>
          <a:xfrm>
            <a:off x="3900491" y="2533651"/>
            <a:ext cx="131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Obligations</a:t>
            </a:r>
            <a:r>
              <a:rPr lang="it-IT" dirty="0"/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D39A6C0-2AA9-B15A-3C07-D0F13F263F62}"/>
              </a:ext>
            </a:extLst>
          </p:cNvPr>
          <p:cNvSpPr txBox="1"/>
          <p:nvPr/>
        </p:nvSpPr>
        <p:spPr>
          <a:xfrm>
            <a:off x="7378700" y="2332108"/>
            <a:ext cx="309245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b="1" dirty="0" err="1">
                <a:solidFill>
                  <a:schemeClr val="tx2"/>
                </a:solidFill>
              </a:rPr>
              <a:t>Decentralised</a:t>
            </a:r>
            <a:r>
              <a:rPr lang="it-IT" sz="1700" b="1" dirty="0">
                <a:solidFill>
                  <a:schemeClr val="tx2"/>
                </a:solidFill>
              </a:rPr>
              <a:t> </a:t>
            </a:r>
            <a:r>
              <a:rPr lang="it-IT" sz="1700" b="1" dirty="0" err="1">
                <a:solidFill>
                  <a:schemeClr val="tx2"/>
                </a:solidFill>
              </a:rPr>
              <a:t>infrastructure</a:t>
            </a:r>
            <a:endParaRPr lang="it-IT" sz="1700" b="1" dirty="0">
              <a:solidFill>
                <a:schemeClr val="tx2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7947556-AF73-1F6B-8ACE-D28B6B6FCFD5}"/>
              </a:ext>
            </a:extLst>
          </p:cNvPr>
          <p:cNvSpPr txBox="1"/>
          <p:nvPr/>
        </p:nvSpPr>
        <p:spPr>
          <a:xfrm>
            <a:off x="447675" y="1826480"/>
            <a:ext cx="5648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</a:t>
            </a:r>
            <a:r>
              <a:rPr lang="en-US" b="1" dirty="0" err="1">
                <a:solidFill>
                  <a:schemeClr val="tx2"/>
                </a:solidFill>
              </a:rPr>
              <a:t>MiCA</a:t>
            </a:r>
            <a:r>
              <a:rPr lang="en-US" b="1" dirty="0">
                <a:solidFill>
                  <a:schemeClr val="tx2"/>
                </a:solidFill>
              </a:rPr>
              <a:t> regulatory logic (intermediated markets)”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00F2BCC-49A0-FBB4-7348-8F15D20B2584}"/>
              </a:ext>
            </a:extLst>
          </p:cNvPr>
          <p:cNvSpPr txBox="1"/>
          <p:nvPr/>
        </p:nvSpPr>
        <p:spPr>
          <a:xfrm>
            <a:off x="6096000" y="1827851"/>
            <a:ext cx="5657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“</a:t>
            </a:r>
            <a:r>
              <a:rPr lang="it-IT" b="1" dirty="0" err="1">
                <a:solidFill>
                  <a:schemeClr val="tx2"/>
                </a:solidFill>
              </a:rPr>
              <a:t>Decentralised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finance</a:t>
            </a:r>
            <a:r>
              <a:rPr lang="it-IT" b="1" dirty="0">
                <a:solidFill>
                  <a:schemeClr val="tx2"/>
                </a:solidFill>
              </a:rPr>
              <a:t> (</a:t>
            </a:r>
            <a:r>
              <a:rPr lang="it-IT" b="1" dirty="0" err="1">
                <a:solidFill>
                  <a:schemeClr val="tx2"/>
                </a:solidFill>
              </a:rPr>
              <a:t>DeFi</a:t>
            </a:r>
            <a:r>
              <a:rPr lang="it-IT" b="1" dirty="0">
                <a:solidFill>
                  <a:schemeClr val="tx2"/>
                </a:solidFill>
              </a:rPr>
              <a:t>)”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F4514FE-3566-D977-E415-33D78A7125C8}"/>
              </a:ext>
            </a:extLst>
          </p:cNvPr>
          <p:cNvSpPr txBox="1"/>
          <p:nvPr/>
        </p:nvSpPr>
        <p:spPr>
          <a:xfrm>
            <a:off x="6326187" y="3429000"/>
            <a:ext cx="1363663" cy="68577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b="1" dirty="0"/>
              <a:t>Smart </a:t>
            </a:r>
            <a:r>
              <a:rPr lang="it-IT" b="1" dirty="0" err="1"/>
              <a:t>contracts</a:t>
            </a: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74A72BF-B5AA-CDB0-D0F0-28247DADF6B2}"/>
              </a:ext>
            </a:extLst>
          </p:cNvPr>
          <p:cNvSpPr txBox="1"/>
          <p:nvPr/>
        </p:nvSpPr>
        <p:spPr>
          <a:xfrm>
            <a:off x="10169358" y="3427191"/>
            <a:ext cx="1365417" cy="68577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r>
              <a:rPr lang="it-IT" dirty="0" err="1"/>
              <a:t>Liquidity</a:t>
            </a:r>
            <a:r>
              <a:rPr lang="it-IT" dirty="0"/>
              <a:t> pools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98AD109-3862-03F2-F6C6-663AAB7D8860}"/>
              </a:ext>
            </a:extLst>
          </p:cNvPr>
          <p:cNvSpPr txBox="1"/>
          <p:nvPr/>
        </p:nvSpPr>
        <p:spPr>
          <a:xfrm>
            <a:off x="7872329" y="2809384"/>
            <a:ext cx="2105192" cy="93326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r>
              <a:rPr lang="it-IT" dirty="0" err="1"/>
              <a:t>Decentralised</a:t>
            </a:r>
            <a:r>
              <a:rPr lang="it-IT" dirty="0"/>
              <a:t> governance (DAO)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336FD42-06AE-96BC-97C5-011B760AC219}"/>
              </a:ext>
            </a:extLst>
          </p:cNvPr>
          <p:cNvSpPr txBox="1"/>
          <p:nvPr/>
        </p:nvSpPr>
        <p:spPr>
          <a:xfrm>
            <a:off x="7872329" y="3845701"/>
            <a:ext cx="2105192" cy="91837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r>
              <a:rPr lang="it-IT" dirty="0" err="1"/>
              <a:t>Permissionless</a:t>
            </a:r>
            <a:r>
              <a:rPr lang="it-IT" dirty="0"/>
              <a:t> access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CE327CB-2587-4B80-83FD-1D3E0871DD73}"/>
              </a:ext>
            </a:extLst>
          </p:cNvPr>
          <p:cNvSpPr txBox="1"/>
          <p:nvPr/>
        </p:nvSpPr>
        <p:spPr>
          <a:xfrm>
            <a:off x="6738938" y="4983156"/>
            <a:ext cx="437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 identifiable issuer or service provider</a:t>
            </a:r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3D8C3B8-8056-C77C-8055-A068E0632278}"/>
              </a:ext>
            </a:extLst>
          </p:cNvPr>
          <p:cNvSpPr txBox="1"/>
          <p:nvPr/>
        </p:nvSpPr>
        <p:spPr>
          <a:xfrm>
            <a:off x="6096000" y="5610910"/>
            <a:ext cx="6096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700" b="1"/>
            </a:lvl1pPr>
          </a:lstStyle>
          <a:p>
            <a:r>
              <a:rPr lang="en-US" dirty="0">
                <a:solidFill>
                  <a:schemeClr val="tx2"/>
                </a:solidFill>
              </a:rPr>
              <a:t>No single accountable entity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400" b="0" i="1" dirty="0">
                <a:solidFill>
                  <a:schemeClr val="tx2"/>
                </a:solidFill>
              </a:rPr>
              <a:t>(entity-based regulation not directly applicable)</a:t>
            </a:r>
            <a:endParaRPr lang="en-US" b="0" i="1" dirty="0">
              <a:solidFill>
                <a:schemeClr val="tx2"/>
              </a:solidFill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A3164BB8-602F-E092-8A4B-E639E9FCC3B9}"/>
              </a:ext>
            </a:extLst>
          </p:cNvPr>
          <p:cNvCxnSpPr>
            <a:cxnSpLocks/>
          </p:cNvCxnSpPr>
          <p:nvPr/>
        </p:nvCxnSpPr>
        <p:spPr>
          <a:xfrm>
            <a:off x="6096000" y="2241263"/>
            <a:ext cx="0" cy="352502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EA38D3D-7328-CADD-582B-FF86CF17E35C}"/>
              </a:ext>
            </a:extLst>
          </p:cNvPr>
          <p:cNvSpPr txBox="1"/>
          <p:nvPr/>
        </p:nvSpPr>
        <p:spPr>
          <a:xfrm>
            <a:off x="3181437" y="6489538"/>
            <a:ext cx="7458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chemeClr val="tx2"/>
                </a:solidFill>
              </a:rPr>
              <a:t>MiCA</a:t>
            </a:r>
            <a:r>
              <a:rPr lang="en-US" sz="1600" i="1" dirty="0">
                <a:solidFill>
                  <a:schemeClr val="tx2"/>
                </a:solidFill>
              </a:rPr>
              <a:t> attaches obligations to entities; DeFi operates through infrastructure</a:t>
            </a:r>
            <a:endParaRPr lang="it-IT" sz="1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/>
              <a:t>Where MiCA draws the line</a:t>
            </a:r>
            <a:endParaRPr lang="en-US" sz="2800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0036A9-1428-76B3-4C88-AC3CA1A61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757689"/>
              </p:ext>
            </p:extLst>
          </p:nvPr>
        </p:nvGraphicFramePr>
        <p:xfrm>
          <a:off x="447816" y="1869562"/>
          <a:ext cx="11292840" cy="42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D6A1D-C655-3DAA-F7DB-92FAB248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53678190-6A4C-844B-9896-6C99FCA73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959714"/>
              </p:ext>
            </p:extLst>
          </p:nvPr>
        </p:nvGraphicFramePr>
        <p:xfrm>
          <a:off x="581194" y="2180498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0ADA431-5906-CE31-D1EE-79BFD25E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t">
            <a:normAutofit/>
          </a:bodyPr>
          <a:lstStyle/>
          <a:p>
            <a:r>
              <a:rPr lang="pt-BR" sz="2800" b="1"/>
              <a:t>IOSCO principles as global reference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8040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Beyond the ‘no intermediaries’ narrative: </a:t>
            </a:r>
            <a:br>
              <a:rPr lang="en-US" sz="2800" b="1" dirty="0"/>
            </a:br>
            <a:r>
              <a:rPr lang="en-US" sz="2800" b="1" dirty="0"/>
              <a:t>DeFi as infrastructure and risk relocation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12E0DC7-F109-FAD7-D564-976D439B0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602053"/>
              </p:ext>
            </p:extLst>
          </p:nvPr>
        </p:nvGraphicFramePr>
        <p:xfrm>
          <a:off x="447816" y="1800735"/>
          <a:ext cx="11292840" cy="42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Operational, governance and power-related risks in DeFi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ABA512-7B4D-66AF-ACB3-BF0B7F830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359445"/>
              </p:ext>
            </p:extLst>
          </p:nvPr>
        </p:nvGraphicFramePr>
        <p:xfrm>
          <a:off x="581194" y="2180498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schermata, Carattere, biglietto da visita&#10;&#10;Il contenuto generato dall'IA potrebbe non essere corretto.">
            <a:extLst>
              <a:ext uri="{FF2B5EF4-FFF2-40B4-BE49-F238E27FC236}">
                <a16:creationId xmlns:a16="http://schemas.microsoft.com/office/drawing/2014/main" id="{311C6916-C664-871B-C217-A1482A91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55" y="2006081"/>
            <a:ext cx="2825758" cy="1993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sz="2800" b="1" dirty="0"/>
              <a:t>Market integrity and MEV</a:t>
            </a:r>
          </a:p>
        </p:txBody>
      </p:sp>
      <p:pic>
        <p:nvPicPr>
          <p:cNvPr id="7" name="Immagine 6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BA578564-FAF5-430E-CADB-A92A73A5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798" y="2006081"/>
            <a:ext cx="3139862" cy="3013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Immagine che contiene testo, Carattere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516AD4C0-02BE-38EB-EDAA-659122FF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761" y="3881535"/>
            <a:ext cx="3016089" cy="2761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B4CA8C-E239-5202-31CB-53AC5940E374}"/>
              </a:ext>
            </a:extLst>
          </p:cNvPr>
          <p:cNvSpPr txBox="1"/>
          <p:nvPr/>
        </p:nvSpPr>
        <p:spPr>
          <a:xfrm>
            <a:off x="386219" y="4130507"/>
            <a:ext cx="5514808" cy="2699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>
                <a:solidFill>
                  <a:schemeClr val="tx2"/>
                </a:solidFill>
              </a:defRPr>
            </a:lvl1pPr>
          </a:lstStyle>
          <a:p>
            <a:r>
              <a:rPr lang="it-IT" sz="2000" dirty="0"/>
              <a:t>ESMA </a:t>
            </a:r>
            <a:r>
              <a:rPr lang="it-IT" sz="2000" dirty="0" err="1"/>
              <a:t>distinguishes</a:t>
            </a:r>
            <a:r>
              <a:rPr lang="it-IT" sz="2000" dirty="0"/>
              <a:t> multiple MEV practices,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arbitrage</a:t>
            </a:r>
            <a:r>
              <a:rPr lang="it-IT" sz="2000" dirty="0"/>
              <a:t>, front-running/sandwich </a:t>
            </a:r>
            <a:r>
              <a:rPr lang="it-IT" sz="2000" dirty="0" err="1"/>
              <a:t>attacks</a:t>
            </a:r>
            <a:r>
              <a:rPr lang="it-IT" sz="2000" dirty="0"/>
              <a:t> and </a:t>
            </a:r>
            <a:r>
              <a:rPr lang="it-IT" sz="2000" dirty="0" err="1"/>
              <a:t>liquidation</a:t>
            </a:r>
            <a:r>
              <a:rPr lang="it-IT" sz="2000" dirty="0"/>
              <a:t> strategies</a:t>
            </a:r>
          </a:p>
          <a:p>
            <a:r>
              <a:rPr lang="it-IT" sz="2000" dirty="0"/>
              <a:t>MEV </a:t>
            </a:r>
            <a:r>
              <a:rPr lang="it-IT" sz="2000" dirty="0" err="1"/>
              <a:t>extracts</a:t>
            </a:r>
            <a:r>
              <a:rPr lang="it-IT" sz="2000" dirty="0"/>
              <a:t> </a:t>
            </a:r>
            <a:r>
              <a:rPr lang="it-IT" sz="2000" dirty="0" err="1"/>
              <a:t>value</a:t>
            </a:r>
            <a:r>
              <a:rPr lang="it-IT" sz="2000" dirty="0"/>
              <a:t> from </a:t>
            </a:r>
            <a:r>
              <a:rPr lang="it-IT" sz="2000" dirty="0" err="1"/>
              <a:t>transaction</a:t>
            </a:r>
            <a:r>
              <a:rPr lang="it-IT" sz="2000" dirty="0"/>
              <a:t> </a:t>
            </a:r>
            <a:r>
              <a:rPr lang="it-IT" sz="2000" dirty="0" err="1"/>
              <a:t>ordering</a:t>
            </a:r>
            <a:r>
              <a:rPr lang="it-IT" sz="2000" dirty="0"/>
              <a:t>, </a:t>
            </a:r>
            <a:r>
              <a:rPr lang="it-IT" sz="2000" dirty="0" err="1"/>
              <a:t>imposing</a:t>
            </a:r>
            <a:r>
              <a:rPr lang="it-IT" sz="2000" dirty="0"/>
              <a:t> </a:t>
            </a:r>
            <a:r>
              <a:rPr lang="it-IT" sz="2000" dirty="0" err="1"/>
              <a:t>indirect</a:t>
            </a:r>
            <a:r>
              <a:rPr lang="it-IT" sz="2000" dirty="0"/>
              <a:t> costs on </a:t>
            </a:r>
            <a:r>
              <a:rPr lang="it-IT" sz="2000" dirty="0" err="1"/>
              <a:t>other</a:t>
            </a:r>
            <a:r>
              <a:rPr lang="it-IT" sz="2000" dirty="0"/>
              <a:t> users</a:t>
            </a:r>
          </a:p>
          <a:p>
            <a:r>
              <a:rPr lang="it-IT" sz="2000" dirty="0"/>
              <a:t>Market </a:t>
            </a:r>
            <a:r>
              <a:rPr lang="it-IT" sz="2000" dirty="0" err="1"/>
              <a:t>integrity</a:t>
            </a:r>
            <a:r>
              <a:rPr lang="it-IT" sz="2000" dirty="0"/>
              <a:t> risks </a:t>
            </a:r>
            <a:r>
              <a:rPr lang="it-IT" sz="2000" dirty="0" err="1"/>
              <a:t>arise</a:t>
            </a:r>
            <a:r>
              <a:rPr lang="it-IT" sz="2000" dirty="0"/>
              <a:t> from </a:t>
            </a:r>
            <a:r>
              <a:rPr lang="it-IT" sz="2000" dirty="0" err="1"/>
              <a:t>protocol</a:t>
            </a:r>
            <a:r>
              <a:rPr lang="it-IT" sz="2000" dirty="0"/>
              <a:t> design,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necessarily</a:t>
            </a:r>
            <a:r>
              <a:rPr lang="it-IT" sz="2000" dirty="0"/>
              <a:t> from </a:t>
            </a:r>
            <a:r>
              <a:rPr lang="it-IT" sz="2000" dirty="0" err="1"/>
              <a:t>illegal</a:t>
            </a:r>
            <a:r>
              <a:rPr lang="it-IT" sz="2000" dirty="0"/>
              <a:t> </a:t>
            </a:r>
            <a:r>
              <a:rPr lang="it-IT" sz="2000" dirty="0" err="1"/>
              <a:t>conduct</a:t>
            </a:r>
            <a:endParaRPr lang="it-IT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sz="2800" b="1" dirty="0"/>
              <a:t>Limits of entity-based supervision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B62791-6768-C319-9704-2264F44F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5" y="2668780"/>
            <a:ext cx="7476663" cy="2929362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2FE5631-E7FB-7727-77D6-BE690865C0D0}"/>
              </a:ext>
            </a:extLst>
          </p:cNvPr>
          <p:cNvSpPr txBox="1"/>
          <p:nvPr/>
        </p:nvSpPr>
        <p:spPr>
          <a:xfrm>
            <a:off x="8127999" y="2062066"/>
            <a:ext cx="3563257" cy="4142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sz="2400" dirty="0"/>
              <a:t>Entity-based supervision struggles in infrastructure-driven markets</a:t>
            </a:r>
          </a:p>
          <a:p>
            <a:r>
              <a:rPr lang="en-US" sz="2400" dirty="0"/>
              <a:t>Risk and control no longer align clearly with legal entities</a:t>
            </a:r>
          </a:p>
          <a:p>
            <a:r>
              <a:rPr lang="en-US" sz="2400" dirty="0"/>
              <a:t>Conceptual adaptation is required, not only legal extension</a:t>
            </a:r>
            <a:endParaRPr lang="it-IT" sz="2400" dirty="0"/>
          </a:p>
        </p:txBody>
      </p:sp>
      <p:sp>
        <p:nvSpPr>
          <p:cNvPr id="3" name="Simbolo &quot;Non consentito&quot; 2">
            <a:extLst>
              <a:ext uri="{FF2B5EF4-FFF2-40B4-BE49-F238E27FC236}">
                <a16:creationId xmlns:a16="http://schemas.microsoft.com/office/drawing/2014/main" id="{1C0E14F7-2DE3-46B0-CDD5-CCF71C58450D}"/>
              </a:ext>
            </a:extLst>
          </p:cNvPr>
          <p:cNvSpPr/>
          <p:nvPr/>
        </p:nvSpPr>
        <p:spPr>
          <a:xfrm>
            <a:off x="981075" y="2925955"/>
            <a:ext cx="2171700" cy="2019300"/>
          </a:xfrm>
          <a:prstGeom prst="noSmoking">
            <a:avLst>
              <a:gd name="adj" fmla="val 9194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Code as a form of private ordering</a:t>
            </a:r>
            <a:endParaRPr sz="28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839A7E-2D77-D814-C25F-E3FFE82D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75" r="35821" b="42930"/>
          <a:stretch>
            <a:fillRect/>
          </a:stretch>
        </p:blipFill>
        <p:spPr>
          <a:xfrm>
            <a:off x="179976" y="2891215"/>
            <a:ext cx="3107094" cy="24007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C11C93-84F0-8F3E-0B20-2935D52EEC7E}"/>
              </a:ext>
            </a:extLst>
          </p:cNvPr>
          <p:cNvSpPr txBox="1"/>
          <p:nvPr/>
        </p:nvSpPr>
        <p:spPr>
          <a:xfrm>
            <a:off x="4541676" y="2323522"/>
            <a:ext cx="6097554" cy="3536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z="3200" dirty="0"/>
              <a:t>Code replaces institutional discretion</a:t>
            </a:r>
          </a:p>
          <a:p>
            <a:r>
              <a:rPr lang="en-US" sz="3200" dirty="0"/>
              <a:t>Protocol rules shape incentives and outcomes</a:t>
            </a:r>
          </a:p>
          <a:p>
            <a:r>
              <a:rPr lang="en-US" sz="3200" dirty="0"/>
              <a:t>Private ordering emerges through infrastructure, not law</a:t>
            </a:r>
            <a:endParaRPr lang="it-IT" sz="3200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6D286B5B-6BE2-A140-08B8-F8181E6182DD}"/>
              </a:ext>
            </a:extLst>
          </p:cNvPr>
          <p:cNvSpPr/>
          <p:nvPr/>
        </p:nvSpPr>
        <p:spPr>
          <a:xfrm rot="16200000">
            <a:off x="1925609" y="3148019"/>
            <a:ext cx="3032450" cy="1887109"/>
          </a:xfrm>
          <a:prstGeom prst="triangle">
            <a:avLst/>
          </a:prstGeom>
          <a:gradFill flip="none" rotWithShape="1">
            <a:gsLst>
              <a:gs pos="0">
                <a:srgbClr val="002060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b="1" dirty="0" err="1"/>
              <a:t>Emerging</a:t>
            </a:r>
            <a:r>
              <a:rPr lang="it-IT" sz="2800" b="1" dirty="0"/>
              <a:t> supervisory </a:t>
            </a:r>
            <a:r>
              <a:rPr lang="it-IT" sz="2800" b="1" dirty="0" err="1"/>
              <a:t>approaches</a:t>
            </a:r>
            <a:endParaRPr lang="it-IT" sz="28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9AEB7A-F86B-CA71-A346-BA1EEA84D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086056"/>
              </p:ext>
            </p:extLst>
          </p:nvPr>
        </p:nvGraphicFramePr>
        <p:xfrm>
          <a:off x="581194" y="2180498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EAE5B-90C6-5455-C9AF-24FDA2C9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Indirect application of </a:t>
            </a:r>
            <a:r>
              <a:rPr lang="en-US" sz="2800" b="1" dirty="0" err="1"/>
              <a:t>MiCA</a:t>
            </a:r>
            <a:r>
              <a:rPr lang="en-US" sz="2800" b="1" dirty="0"/>
              <a:t> rules to DeFi</a:t>
            </a: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676A70-1709-BC03-3E0A-B466142B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13848"/>
            <a:ext cx="11029615" cy="36783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DeFi may fall outside </a:t>
            </a:r>
            <a:r>
              <a:rPr lang="en-US" sz="2400" dirty="0" err="1"/>
              <a:t>MiCA’s</a:t>
            </a:r>
            <a:r>
              <a:rPr lang="en-US" sz="2400" dirty="0"/>
              <a:t> direct scope, but interactions with regulated CASPs remain subject to </a:t>
            </a:r>
            <a:r>
              <a:rPr lang="en-US" sz="2400" dirty="0" err="1"/>
              <a:t>MiCA</a:t>
            </a:r>
            <a:r>
              <a:rPr lang="en-US" sz="2400" dirty="0"/>
              <a:t> rules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Article 78(5) </a:t>
            </a:r>
            <a:r>
              <a:rPr lang="en-US" sz="2400" dirty="0" err="1"/>
              <a:t>MiCA</a:t>
            </a:r>
            <a:r>
              <a:rPr lang="en-US" sz="2400" dirty="0"/>
              <a:t> (Execution of orders for crypto-assets on behalf of clients), applies when client orders are executed by a CASP outside </a:t>
            </a:r>
            <a:r>
              <a:rPr lang="en-US" sz="2400" dirty="0" err="1"/>
              <a:t>authorised</a:t>
            </a:r>
            <a:r>
              <a:rPr lang="en-US" sz="2400" dirty="0"/>
              <a:t> trading platforms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Routing orders to DEXs triggers information and consent obligations for CASPs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Best execution and conduct responsibilities follow the trade into DeFi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2124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78" y="702156"/>
            <a:ext cx="8272212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cap="small" dirty="0"/>
              <a:t>DeFi and Crypto-Assets under </a:t>
            </a:r>
            <a:r>
              <a:rPr lang="en-US" sz="2800" b="1" cap="small" dirty="0" err="1"/>
              <a:t>MiCA</a:t>
            </a:r>
            <a:endParaRPr lang="en-US" sz="2800" b="1" cap="small" dirty="0"/>
          </a:p>
          <a:p>
            <a:r>
              <a:rPr lang="en-US" sz="2800" b="1" cap="small" dirty="0"/>
              <a:t>A Supervisory Perspective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683916-CFA9-0042-BBAB-779125D83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0162"/>
              </p:ext>
            </p:extLst>
          </p:nvPr>
        </p:nvGraphicFramePr>
        <p:xfrm>
          <a:off x="457200" y="2076450"/>
          <a:ext cx="112014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BFEA8-8B39-9CA5-427E-44B67636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Consob’s ongoing supervisory activity under MiCAR</a:t>
            </a:r>
            <a:endParaRPr lang="it-IT" sz="2800" b="1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087E34C1-AB96-B308-4849-73FF8AEF0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124555"/>
              </p:ext>
            </p:extLst>
          </p:nvPr>
        </p:nvGraphicFramePr>
        <p:xfrm>
          <a:off x="581195" y="1589848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77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2E01B-5CC0-4D0B-3F83-068A6AED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Consob decision on the “$CORONA </a:t>
            </a:r>
            <a:r>
              <a:rPr lang="en-US" sz="2800" b="1" dirty="0" err="1"/>
              <a:t>memecoin</a:t>
            </a:r>
            <a:r>
              <a:rPr lang="en-US" sz="2800" b="1" dirty="0"/>
              <a:t>” case</a:t>
            </a:r>
            <a:endParaRPr lang="it-IT" sz="2800" b="1" dirty="0"/>
          </a:p>
        </p:txBody>
      </p:sp>
      <p:pic>
        <p:nvPicPr>
          <p:cNvPr id="25" name="Immagine 24" descr="Immagine che contiene schermata, testo, Diagramma, software&#10;&#10;Il contenuto generato dall'IA potrebbe non essere corretto.">
            <a:extLst>
              <a:ext uri="{FF2B5EF4-FFF2-40B4-BE49-F238E27FC236}">
                <a16:creationId xmlns:a16="http://schemas.microsoft.com/office/drawing/2014/main" id="{BCEFBD28-A453-E410-7D4D-5342C9C1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28" y="2001841"/>
            <a:ext cx="6720667" cy="3040059"/>
          </a:xfrm>
          <a:prstGeom prst="rect">
            <a:avLst/>
          </a:prstGeom>
        </p:spPr>
      </p:pic>
      <p:pic>
        <p:nvPicPr>
          <p:cNvPr id="27" name="Immagine 26" descr="Immagine che contiene testo, uomo, Viso umano, schermata&#10;&#10;Il contenuto generato dall'IA potrebbe non essere corretto.">
            <a:extLst>
              <a:ext uri="{FF2B5EF4-FFF2-40B4-BE49-F238E27FC236}">
                <a16:creationId xmlns:a16="http://schemas.microsoft.com/office/drawing/2014/main" id="{75DC7E62-198D-4570-6D93-B389C5F4E7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</a:blip>
          <a:srcRect b="5611"/>
          <a:stretch>
            <a:fillRect/>
          </a:stretch>
        </p:blipFill>
        <p:spPr>
          <a:xfrm>
            <a:off x="9429943" y="2296270"/>
            <a:ext cx="1746057" cy="80888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24BB4E1-FD34-2954-A8B3-434205FE80CE}"/>
              </a:ext>
            </a:extLst>
          </p:cNvPr>
          <p:cNvSpPr txBox="1"/>
          <p:nvPr/>
        </p:nvSpPr>
        <p:spPr>
          <a:xfrm>
            <a:off x="323850" y="1987909"/>
            <a:ext cx="4578350" cy="2585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defTabSz="34290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>
                <a:solidFill>
                  <a:schemeClr val="tx2"/>
                </a:solidFill>
              </a:defRPr>
            </a:lvl1pPr>
            <a:lvl2pPr marL="472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2pPr>
            <a:lvl3pPr marL="675000" indent="-202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>
                <a:solidFill>
                  <a:schemeClr val="tx2"/>
                </a:solidFill>
              </a:defRPr>
            </a:lvl3pPr>
            <a:lvl4pPr marL="931500" indent="-175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4pPr>
            <a:lvl5pPr marL="1201500" indent="-175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en-US" sz="2300" dirty="0"/>
              <a:t>Promotion of the $CORONA </a:t>
            </a:r>
            <a:r>
              <a:rPr lang="en-US" sz="2300" dirty="0" err="1"/>
              <a:t>memecoin</a:t>
            </a:r>
            <a:r>
              <a:rPr lang="en-US" sz="2300" dirty="0"/>
              <a:t> to the Italian public through social media and a dedicated website</a:t>
            </a:r>
          </a:p>
          <a:p>
            <a:r>
              <a:rPr lang="en-US" sz="2300" dirty="0"/>
              <a:t>Offer carried out by a natural person, without a compliant White Paper and in breach of MiCAR rules</a:t>
            </a:r>
          </a:p>
          <a:p>
            <a:r>
              <a:rPr lang="en-US" sz="2300" dirty="0"/>
              <a:t>Consob intervention: termination of the offer, €200,000 fine, ban on repetition and public notice to investors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90468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36D91-8AE0-4ECD-F31C-577457705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8B246-C3F3-6127-BAB3-DBD90A46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Consob decision on the “$CORONA </a:t>
            </a:r>
            <a:r>
              <a:rPr lang="en-US" sz="2800" b="1" dirty="0" err="1"/>
              <a:t>memecoin</a:t>
            </a:r>
            <a:r>
              <a:rPr lang="en-US" sz="2800" b="1" dirty="0"/>
              <a:t>” case</a:t>
            </a:r>
            <a:endParaRPr lang="it-IT" sz="2800" b="1" dirty="0"/>
          </a:p>
        </p:txBody>
      </p:sp>
      <p:pic>
        <p:nvPicPr>
          <p:cNvPr id="25" name="Immagine 24" descr="Immagine che contiene schermata, testo, Diagramma, software&#10;&#10;Il contenuto generato dall'IA potrebbe non essere corretto.">
            <a:extLst>
              <a:ext uri="{FF2B5EF4-FFF2-40B4-BE49-F238E27FC236}">
                <a16:creationId xmlns:a16="http://schemas.microsoft.com/office/drawing/2014/main" id="{03054E68-C313-0243-B378-3F55838EF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28" y="2001841"/>
            <a:ext cx="6720667" cy="3040059"/>
          </a:xfrm>
          <a:prstGeom prst="rect">
            <a:avLst/>
          </a:prstGeom>
        </p:spPr>
      </p:pic>
      <p:pic>
        <p:nvPicPr>
          <p:cNvPr id="27" name="Immagine 26" descr="Immagine che contiene testo, uomo, Viso umano, schermata&#10;&#10;Il contenuto generato dall'IA potrebbe non essere corretto.">
            <a:extLst>
              <a:ext uri="{FF2B5EF4-FFF2-40B4-BE49-F238E27FC236}">
                <a16:creationId xmlns:a16="http://schemas.microsoft.com/office/drawing/2014/main" id="{760D9776-DF9F-F7D3-F84B-FF249446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</a:blip>
          <a:srcRect b="5611"/>
          <a:stretch>
            <a:fillRect/>
          </a:stretch>
        </p:blipFill>
        <p:spPr>
          <a:xfrm>
            <a:off x="9429943" y="2296270"/>
            <a:ext cx="1746057" cy="80888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8726681-6458-DAF1-C8CF-F713C6E50D9F}"/>
              </a:ext>
            </a:extLst>
          </p:cNvPr>
          <p:cNvSpPr txBox="1"/>
          <p:nvPr/>
        </p:nvSpPr>
        <p:spPr>
          <a:xfrm>
            <a:off x="323850" y="1987909"/>
            <a:ext cx="4578350" cy="2585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defTabSz="34290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>
                <a:solidFill>
                  <a:schemeClr val="tx2"/>
                </a:solidFill>
              </a:defRPr>
            </a:lvl1pPr>
            <a:lvl2pPr marL="472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2pPr>
            <a:lvl3pPr marL="675000" indent="-202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>
                <a:solidFill>
                  <a:schemeClr val="tx2"/>
                </a:solidFill>
              </a:defRPr>
            </a:lvl3pPr>
            <a:lvl4pPr marL="931500" indent="-175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4pPr>
            <a:lvl5pPr marL="1201500" indent="-175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en-US" sz="2300" dirty="0">
                <a:solidFill>
                  <a:schemeClr val="bg1">
                    <a:lumMod val="75000"/>
                  </a:schemeClr>
                </a:solidFill>
              </a:rPr>
              <a:t>Promotion of the $CORONA </a:t>
            </a:r>
            <a:r>
              <a:rPr lang="en-US" sz="2300" dirty="0" err="1">
                <a:solidFill>
                  <a:schemeClr val="bg1">
                    <a:lumMod val="75000"/>
                  </a:schemeClr>
                </a:solidFill>
              </a:rPr>
              <a:t>memecoin</a:t>
            </a:r>
            <a:r>
              <a:rPr lang="en-US" sz="2300" dirty="0">
                <a:solidFill>
                  <a:schemeClr val="bg1">
                    <a:lumMod val="75000"/>
                  </a:schemeClr>
                </a:solidFill>
              </a:rPr>
              <a:t> to the Italian public through social media and a dedicated website</a:t>
            </a:r>
          </a:p>
          <a:p>
            <a:r>
              <a:rPr lang="en-US" sz="2300" dirty="0">
                <a:solidFill>
                  <a:schemeClr val="bg1">
                    <a:lumMod val="75000"/>
                  </a:schemeClr>
                </a:solidFill>
              </a:rPr>
              <a:t>Offer carried out by a natural person, without a compliant White Paper and in breach of MiCAR rules</a:t>
            </a:r>
          </a:p>
          <a:p>
            <a:r>
              <a:rPr lang="en-US" sz="2300" dirty="0">
                <a:solidFill>
                  <a:schemeClr val="bg1">
                    <a:lumMod val="75000"/>
                  </a:schemeClr>
                </a:solidFill>
              </a:rPr>
              <a:t>Consob intervention: termination of the offer, €200,000 fine, ban on repetition and public notice to investors</a:t>
            </a:r>
            <a:endParaRPr lang="it-IT" sz="2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5E6A8C-8BA9-04CC-259B-750861C0252A}"/>
              </a:ext>
            </a:extLst>
          </p:cNvPr>
          <p:cNvSpPr txBox="1"/>
          <p:nvPr/>
        </p:nvSpPr>
        <p:spPr>
          <a:xfrm>
            <a:off x="5049128" y="5270578"/>
            <a:ext cx="6106602" cy="1154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marL="229500" indent="-229500" defTabSz="34290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300">
                <a:solidFill>
                  <a:schemeClr val="tx2"/>
                </a:solidFill>
              </a:defRPr>
            </a:lvl1pPr>
            <a:lvl2pPr marL="472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2pPr>
            <a:lvl3pPr marL="675000" indent="-202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>
                <a:solidFill>
                  <a:schemeClr val="tx2"/>
                </a:solidFill>
              </a:defRPr>
            </a:lvl3pPr>
            <a:lvl4pPr marL="931500" indent="-175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4pPr>
            <a:lvl5pPr marL="1201500" indent="-175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 breach did not relate to secondary market trading, but to the way the crypto-asset was offered to the public.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87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 err="1"/>
              <a:t>MiCA</a:t>
            </a:r>
            <a:r>
              <a:rPr lang="en-US" sz="2800" b="1" dirty="0"/>
              <a:t> as framework for evolution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423745-195D-FC4D-79D3-0AA394ECD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920292"/>
              </p:ext>
            </p:extLst>
          </p:nvPr>
        </p:nvGraphicFramePr>
        <p:xfrm>
          <a:off x="581194" y="2180498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sz="28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DeFi does not represent the absence of order.</a:t>
            </a:r>
          </a:p>
          <a:p>
            <a:r>
              <a:rPr lang="en-US" sz="2800" dirty="0"/>
              <a:t>It represents a different form of order—</a:t>
            </a:r>
            <a:r>
              <a:rPr lang="en-US" sz="2800" dirty="0" err="1"/>
              <a:t>decentralised</a:t>
            </a:r>
            <a:r>
              <a:rPr lang="en-US" sz="2800" dirty="0"/>
              <a:t>, automated, and infrastructure-based.</a:t>
            </a:r>
          </a:p>
          <a:p>
            <a:r>
              <a:rPr lang="en-US" sz="2800" dirty="0"/>
              <a:t>The supervisory challenge is to understand this order and to ensure that core regulatory objectives—integrity, fairness, and trust—are preserved as financial systems evolve.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1080E-B18F-953C-FFD3-E38F19987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A751-2C66-D8E2-1946-3432528C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cap="small"/>
              <a:t>WHY DeFi matters for supervisors</a:t>
            </a:r>
          </a:p>
        </p:txBody>
      </p:sp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9D237156-D720-2F0A-B1A6-AFD08A060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92481"/>
              </p:ext>
            </p:extLst>
          </p:nvPr>
        </p:nvGraphicFramePr>
        <p:xfrm>
          <a:off x="581194" y="2180498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73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it-IT" sz="2800" b="1" cap="small" dirty="0" err="1"/>
              <a:t>DeFi</a:t>
            </a:r>
            <a:r>
              <a:rPr sz="2800" b="1" dirty="0"/>
              <a:t>: size, scope and relevance</a:t>
            </a:r>
          </a:p>
        </p:txBody>
      </p:sp>
      <p:pic>
        <p:nvPicPr>
          <p:cNvPr id="15" name="Segnaposto contenuto 14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75A9822A-01B6-6978-2715-8D936CA76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563" y="1828801"/>
            <a:ext cx="9445505" cy="4777272"/>
          </a:xfr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D648189-5987-0488-507F-957FF47993D6}"/>
              </a:ext>
            </a:extLst>
          </p:cNvPr>
          <p:cNvSpPr/>
          <p:nvPr/>
        </p:nvSpPr>
        <p:spPr>
          <a:xfrm>
            <a:off x="2003437" y="5934891"/>
            <a:ext cx="2882072" cy="2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7A7DD6-504E-27D6-3EAA-EE085BC8196F}"/>
              </a:ext>
            </a:extLst>
          </p:cNvPr>
          <p:cNvSpPr txBox="1"/>
          <p:nvPr/>
        </p:nvSpPr>
        <p:spPr>
          <a:xfrm>
            <a:off x="212271" y="2592651"/>
            <a:ext cx="2269672" cy="1477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DeFi is a small share of crypto markets (upper bound ≈6–10%).</a:t>
            </a:r>
          </a:p>
          <a:p>
            <a:r>
              <a:rPr lang="en-US" dirty="0"/>
              <a:t>TVL is highly cyclical and volatile.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A41FA5A-1425-7143-B551-1BBDDC3DB221}"/>
              </a:ext>
            </a:extLst>
          </p:cNvPr>
          <p:cNvSpPr/>
          <p:nvPr/>
        </p:nvSpPr>
        <p:spPr>
          <a:xfrm>
            <a:off x="4866459" y="3536950"/>
            <a:ext cx="47625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F2FA53D-BA02-4C0D-4FF4-4CDB9420A15E}"/>
              </a:ext>
            </a:extLst>
          </p:cNvPr>
          <p:cNvSpPr/>
          <p:nvPr/>
        </p:nvSpPr>
        <p:spPr>
          <a:xfrm>
            <a:off x="6342834" y="5502275"/>
            <a:ext cx="47625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140FB35-495A-73DA-383D-A52FB0550445}"/>
              </a:ext>
            </a:extLst>
          </p:cNvPr>
          <p:cNvSpPr/>
          <p:nvPr/>
        </p:nvSpPr>
        <p:spPr>
          <a:xfrm>
            <a:off x="7816034" y="5054600"/>
            <a:ext cx="47625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0805DB4-C8E9-8BDC-4143-762798524D37}"/>
              </a:ext>
            </a:extLst>
          </p:cNvPr>
          <p:cNvSpPr/>
          <p:nvPr/>
        </p:nvSpPr>
        <p:spPr>
          <a:xfrm>
            <a:off x="9292409" y="3589019"/>
            <a:ext cx="47625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341CC5A-8028-7336-C865-A9900DBB9972}"/>
              </a:ext>
            </a:extLst>
          </p:cNvPr>
          <p:cNvSpPr/>
          <p:nvPr/>
        </p:nvSpPr>
        <p:spPr>
          <a:xfrm>
            <a:off x="10768784" y="3605528"/>
            <a:ext cx="47625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6A458-C445-4CA3-A014-1D631669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0333-B53E-647D-11E5-DE1D39D4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it-IT" sz="2800" b="1" cap="small" dirty="0" err="1"/>
              <a:t>DeFi</a:t>
            </a:r>
            <a:r>
              <a:rPr sz="2800" b="1" dirty="0"/>
              <a:t>: size, scope and relevance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1863CC6-5197-3DD7-95EE-2B2541DF6B36}"/>
              </a:ext>
            </a:extLst>
          </p:cNvPr>
          <p:cNvSpPr/>
          <p:nvPr/>
        </p:nvSpPr>
        <p:spPr>
          <a:xfrm>
            <a:off x="2003437" y="5934891"/>
            <a:ext cx="2882072" cy="2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BE5480DA-8B20-6596-775C-5D48BF3E9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5" r="1506"/>
          <a:stretch>
            <a:fillRect/>
          </a:stretch>
        </p:blipFill>
        <p:spPr>
          <a:xfrm>
            <a:off x="652048" y="2044231"/>
            <a:ext cx="4850255" cy="3835884"/>
          </a:xfrm>
          <a:prstGeom prst="rect">
            <a:avLst/>
          </a:prstGeom>
        </p:spPr>
      </p:pic>
      <p:pic>
        <p:nvPicPr>
          <p:cNvPr id="8" name="Immagine 7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163FFE3F-C1D5-ADC1-944D-F45E4D07E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058" y="2044231"/>
            <a:ext cx="48577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it-IT" sz="2800" b="1" cap="small" dirty="0" err="1"/>
              <a:t>DeFi</a:t>
            </a:r>
            <a:r>
              <a:rPr sz="2800" b="1" dirty="0"/>
              <a:t> in the EU: supervisory perspective</a:t>
            </a:r>
          </a:p>
        </p:txBody>
      </p:sp>
      <p:pic>
        <p:nvPicPr>
          <p:cNvPr id="5" name="Immagine 4" descr="Immagine che contiene testo, schermata, Policromia, Carattere&#10;&#10;Il contenuto generato dall'IA potrebbe non essere corretto.">
            <a:extLst>
              <a:ext uri="{FF2B5EF4-FFF2-40B4-BE49-F238E27FC236}">
                <a16:creationId xmlns:a16="http://schemas.microsoft.com/office/drawing/2014/main" id="{43FF4432-E4AF-B02A-6930-648BEE49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06"/>
          <a:stretch>
            <a:fillRect/>
          </a:stretch>
        </p:blipFill>
        <p:spPr>
          <a:xfrm>
            <a:off x="581192" y="2395676"/>
            <a:ext cx="5184376" cy="34907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0A67BC-A47A-E8E7-6761-CEA43F39662F}"/>
              </a:ext>
            </a:extLst>
          </p:cNvPr>
          <p:cNvSpPr txBox="1"/>
          <p:nvPr/>
        </p:nvSpPr>
        <p:spPr>
          <a:xfrm>
            <a:off x="1269547" y="1883712"/>
            <a:ext cx="335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tx2"/>
                </a:solidFill>
              </a:rPr>
              <a:t>Number</a:t>
            </a:r>
            <a:r>
              <a:rPr lang="it-IT" sz="2000" dirty="0">
                <a:solidFill>
                  <a:schemeClr val="tx2"/>
                </a:solidFill>
              </a:rPr>
              <a:t> of </a:t>
            </a:r>
            <a:r>
              <a:rPr lang="it-IT" sz="2000" dirty="0" err="1">
                <a:solidFill>
                  <a:schemeClr val="tx2"/>
                </a:solidFill>
              </a:rPr>
              <a:t>DeFi</a:t>
            </a:r>
            <a:r>
              <a:rPr lang="it-IT" sz="2000" dirty="0">
                <a:solidFill>
                  <a:schemeClr val="tx2"/>
                </a:solidFill>
              </a:rPr>
              <a:t> users </a:t>
            </a:r>
            <a:r>
              <a:rPr lang="it-IT" sz="2000" dirty="0" err="1">
                <a:solidFill>
                  <a:schemeClr val="tx2"/>
                </a:solidFill>
              </a:rPr>
              <a:t>globally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E7436EE-CD27-EE85-E7E6-200A9616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796" y="2064949"/>
            <a:ext cx="5533479" cy="452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it-IT" altLang="it-IT" sz="2400" dirty="0" err="1">
                <a:solidFill>
                  <a:schemeClr val="tx2"/>
                </a:solidFill>
              </a:rPr>
              <a:t>Most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 err="1">
                <a:solidFill>
                  <a:schemeClr val="tx2"/>
                </a:solidFill>
              </a:rPr>
              <a:t>DeFi</a:t>
            </a:r>
            <a:r>
              <a:rPr lang="it-IT" altLang="it-IT" sz="2400" dirty="0">
                <a:solidFill>
                  <a:schemeClr val="tx2"/>
                </a:solidFill>
              </a:rPr>
              <a:t> activity </a:t>
            </a:r>
            <a:r>
              <a:rPr lang="it-IT" altLang="it-IT" sz="2400" dirty="0" err="1">
                <a:solidFill>
                  <a:schemeClr val="tx2"/>
                </a:solidFill>
              </a:rPr>
              <a:t>used</a:t>
            </a:r>
            <a:r>
              <a:rPr lang="it-IT" altLang="it-IT" sz="2400" dirty="0">
                <a:solidFill>
                  <a:schemeClr val="tx2"/>
                </a:solidFill>
              </a:rPr>
              <a:t> by EU users </a:t>
            </a:r>
            <a:r>
              <a:rPr lang="it-IT" altLang="it-IT" sz="2400" dirty="0" err="1">
                <a:solidFill>
                  <a:schemeClr val="tx2"/>
                </a:solidFill>
              </a:rPr>
              <a:t>is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 err="1">
                <a:solidFill>
                  <a:schemeClr val="tx2"/>
                </a:solidFill>
              </a:rPr>
              <a:t>outside</a:t>
            </a:r>
            <a:r>
              <a:rPr lang="it-IT" altLang="it-IT" sz="2400" dirty="0">
                <a:solidFill>
                  <a:schemeClr val="tx2"/>
                </a:solidFill>
              </a:rPr>
              <a:t> EU </a:t>
            </a:r>
            <a:r>
              <a:rPr lang="it-IT" altLang="it-IT" sz="2400" dirty="0" err="1">
                <a:solidFill>
                  <a:schemeClr val="tx2"/>
                </a:solidFill>
              </a:rPr>
              <a:t>jurisdiction</a:t>
            </a:r>
            <a:endParaRPr lang="it-IT" altLang="it-IT" sz="2400" dirty="0">
              <a:solidFill>
                <a:schemeClr val="tx2"/>
              </a:solidFill>
            </a:endParaRPr>
          </a:p>
          <a:p>
            <a: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it-IT" altLang="it-IT" sz="2400" dirty="0" err="1">
                <a:solidFill>
                  <a:schemeClr val="tx2"/>
                </a:solidFill>
              </a:rPr>
              <a:t>Supervisors</a:t>
            </a:r>
            <a:r>
              <a:rPr lang="it-IT" altLang="it-IT" sz="2400" dirty="0">
                <a:solidFill>
                  <a:schemeClr val="tx2"/>
                </a:solidFill>
              </a:rPr>
              <a:t> face </a:t>
            </a:r>
            <a:r>
              <a:rPr lang="it-IT" altLang="it-IT" sz="2400" dirty="0" err="1">
                <a:solidFill>
                  <a:schemeClr val="tx2"/>
                </a:solidFill>
              </a:rPr>
              <a:t>exposure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 err="1">
                <a:solidFill>
                  <a:schemeClr val="tx2"/>
                </a:solidFill>
              </a:rPr>
              <a:t>without</a:t>
            </a:r>
            <a:r>
              <a:rPr lang="it-IT" altLang="it-IT" sz="2400" dirty="0">
                <a:solidFill>
                  <a:schemeClr val="tx2"/>
                </a:solidFill>
              </a:rPr>
              <a:t> establishment</a:t>
            </a:r>
          </a:p>
          <a:p>
            <a: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it-IT" altLang="it-IT" sz="2400" dirty="0">
                <a:solidFill>
                  <a:schemeClr val="tx2"/>
                </a:solidFill>
              </a:rPr>
              <a:t>Geographic </a:t>
            </a:r>
            <a:r>
              <a:rPr lang="it-IT" altLang="it-IT" sz="2400" dirty="0" err="1">
                <a:solidFill>
                  <a:schemeClr val="tx2"/>
                </a:solidFill>
              </a:rPr>
              <a:t>attribution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 err="1">
                <a:solidFill>
                  <a:schemeClr val="tx2"/>
                </a:solidFill>
              </a:rPr>
              <a:t>is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 err="1">
                <a:solidFill>
                  <a:schemeClr val="tx2"/>
                </a:solidFill>
              </a:rPr>
              <a:t>highly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 err="1">
                <a:solidFill>
                  <a:schemeClr val="tx2"/>
                </a:solidFill>
              </a:rPr>
              <a:t>uncertain</a:t>
            </a:r>
            <a:endParaRPr lang="it-IT" altLang="it-IT" sz="2400" dirty="0">
              <a:solidFill>
                <a:schemeClr val="tx2"/>
              </a:solidFill>
            </a:endParaRPr>
          </a:p>
          <a:p>
            <a:pPr marL="229500" indent="-22950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it-IT" altLang="it-IT" sz="2400" dirty="0">
                <a:solidFill>
                  <a:schemeClr val="tx2"/>
                </a:solidFill>
              </a:rPr>
              <a:t>EU </a:t>
            </a:r>
            <a:r>
              <a:rPr lang="it-IT" altLang="it-IT" sz="2400" dirty="0" err="1">
                <a:solidFill>
                  <a:schemeClr val="tx2"/>
                </a:solidFill>
              </a:rPr>
              <a:t>DeFi</a:t>
            </a:r>
            <a:r>
              <a:rPr lang="it-IT" altLang="it-IT" sz="2400" dirty="0">
                <a:solidFill>
                  <a:schemeClr val="tx2"/>
                </a:solidFill>
              </a:rPr>
              <a:t> adoption </a:t>
            </a:r>
            <a:r>
              <a:rPr lang="it-IT" altLang="it-IT" sz="2400" dirty="0" err="1">
                <a:solidFill>
                  <a:schemeClr val="tx2"/>
                </a:solidFill>
              </a:rPr>
              <a:t>is</a:t>
            </a:r>
            <a:r>
              <a:rPr lang="it-IT" altLang="it-IT" sz="2400" dirty="0">
                <a:solidFill>
                  <a:schemeClr val="tx2"/>
                </a:solidFill>
              </a:rPr>
              <a:t> moderate, </a:t>
            </a:r>
            <a:r>
              <a:rPr lang="it-IT" altLang="it-IT" sz="2400" dirty="0" err="1">
                <a:solidFill>
                  <a:schemeClr val="tx2"/>
                </a:solidFill>
              </a:rPr>
              <a:t>not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 err="1">
                <a:solidFill>
                  <a:schemeClr val="tx2"/>
                </a:solidFill>
              </a:rPr>
              <a:t>dominant</a:t>
            </a:r>
            <a:endParaRPr lang="it-IT" altLang="it-IT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73F5F3CF-F136-0D37-5C46-5EE231CB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7" y="2267827"/>
            <a:ext cx="8787217" cy="3817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sz="2800" b="1" dirty="0"/>
              <a:t>Why </a:t>
            </a:r>
            <a:r>
              <a:rPr lang="it-IT" sz="2800" b="1" cap="small" dirty="0" err="1"/>
              <a:t>DeFi</a:t>
            </a:r>
            <a:r>
              <a:rPr sz="2800" b="1" dirty="0"/>
              <a:t> is small but not negligible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964" y="2744077"/>
            <a:ext cx="2809874" cy="30661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sz="2400" dirty="0"/>
              <a:t>Size ≠ risk</a:t>
            </a:r>
          </a:p>
          <a:p>
            <a:pPr lvl="1"/>
            <a:r>
              <a:rPr sz="2400" dirty="0"/>
              <a:t>Top 10 protocols ≈ 70–80% TVL</a:t>
            </a:r>
          </a:p>
          <a:p>
            <a:pPr lvl="1"/>
            <a:r>
              <a:rPr sz="2400" dirty="0"/>
              <a:t>Systemic risk in 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18720-D744-3AFC-2847-5D6842151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20D4-DA03-F096-1BEC-292F30E7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b="1" dirty="0" err="1"/>
              <a:t>MiCA</a:t>
            </a:r>
            <a:r>
              <a:rPr lang="it-IT" sz="2800" b="1" dirty="0"/>
              <a:t> </a:t>
            </a:r>
            <a:r>
              <a:rPr lang="it-IT" sz="2800" b="1" dirty="0" err="1"/>
              <a:t>as</a:t>
            </a:r>
            <a:r>
              <a:rPr lang="it-IT" sz="2800" b="1" dirty="0"/>
              <a:t> the EU </a:t>
            </a:r>
            <a:r>
              <a:rPr lang="it-IT" sz="2800" b="1" dirty="0" err="1"/>
              <a:t>regulatory</a:t>
            </a:r>
            <a:r>
              <a:rPr lang="it-IT" sz="2800" b="1" dirty="0"/>
              <a:t> </a:t>
            </a:r>
            <a:r>
              <a:rPr lang="it-IT" sz="2800" b="1" dirty="0" err="1"/>
              <a:t>response</a:t>
            </a:r>
            <a:endParaRPr lang="it-IT" sz="2800" b="1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DFFDC0A-AEF6-2A6E-E9C9-A6A843F4A4C7}"/>
              </a:ext>
            </a:extLst>
          </p:cNvPr>
          <p:cNvGrpSpPr/>
          <p:nvPr/>
        </p:nvGrpSpPr>
        <p:grpSpPr>
          <a:xfrm>
            <a:off x="665438" y="2671593"/>
            <a:ext cx="10861126" cy="2696112"/>
            <a:chOff x="665438" y="2671593"/>
            <a:chExt cx="10861126" cy="2696112"/>
          </a:xfrm>
        </p:grpSpPr>
        <p:sp>
          <p:nvSpPr>
            <p:cNvPr id="4" name="Rettangolo 3" descr="Gold bars">
              <a:extLst>
                <a:ext uri="{FF2B5EF4-FFF2-40B4-BE49-F238E27FC236}">
                  <a16:creationId xmlns:a16="http://schemas.microsoft.com/office/drawing/2014/main" id="{9CF9CD7C-92E3-ADEB-53C4-D5E420408D4F}"/>
                </a:ext>
              </a:extLst>
            </p:cNvPr>
            <p:cNvSpPr/>
            <p:nvPr/>
          </p:nvSpPr>
          <p:spPr>
            <a:xfrm>
              <a:off x="1557023" y="2671593"/>
              <a:ext cx="1458957" cy="145895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86025ABC-0E4F-73A7-84C6-B4FFDA780232}"/>
                </a:ext>
              </a:extLst>
            </p:cNvPr>
            <p:cNvSpPr/>
            <p:nvPr/>
          </p:nvSpPr>
          <p:spPr>
            <a:xfrm>
              <a:off x="665438" y="4535205"/>
              <a:ext cx="3242127" cy="832500"/>
            </a:xfrm>
            <a:custGeom>
              <a:avLst/>
              <a:gdLst>
                <a:gd name="csX0" fmla="*/ 0 w 3242127"/>
                <a:gd name="csY0" fmla="*/ 0 h 832500"/>
                <a:gd name="csX1" fmla="*/ 3242127 w 3242127"/>
                <a:gd name="csY1" fmla="*/ 0 h 832500"/>
                <a:gd name="csX2" fmla="*/ 3242127 w 3242127"/>
                <a:gd name="csY2" fmla="*/ 832500 h 832500"/>
                <a:gd name="csX3" fmla="*/ 0 w 3242127"/>
                <a:gd name="csY3" fmla="*/ 832500 h 832500"/>
                <a:gd name="csX4" fmla="*/ 0 w 3242127"/>
                <a:gd name="csY4" fmla="*/ 0 h 832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42127" h="832500">
                  <a:moveTo>
                    <a:pt x="0" y="0"/>
                  </a:moveTo>
                  <a:lnTo>
                    <a:pt x="3242127" y="0"/>
                  </a:lnTo>
                  <a:lnTo>
                    <a:pt x="3242127" y="832500"/>
                  </a:lnTo>
                  <a:lnTo>
                    <a:pt x="0" y="83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baseline="0" dirty="0" err="1">
                  <a:solidFill>
                    <a:schemeClr val="tx2"/>
                  </a:solidFill>
                </a:rPr>
                <a:t>MiCA</a:t>
              </a:r>
              <a:r>
                <a:rPr lang="it-IT" sz="2000" b="1" i="0" kern="1200" baseline="0" dirty="0">
                  <a:solidFill>
                    <a:schemeClr val="tx2"/>
                  </a:solidFill>
                </a:rPr>
                <a:t> </a:t>
              </a:r>
              <a:r>
                <a:rPr lang="it-IT" sz="2000" b="1" i="0" kern="1200" baseline="0" dirty="0" err="1">
                  <a:solidFill>
                    <a:schemeClr val="tx2"/>
                  </a:solidFill>
                </a:rPr>
                <a:t>is</a:t>
              </a:r>
              <a:r>
                <a:rPr lang="it-IT" sz="2000" b="1" i="0" kern="1200" baseline="0" dirty="0">
                  <a:solidFill>
                    <a:schemeClr val="tx2"/>
                  </a:solidFill>
                </a:rPr>
                <a:t> the </a:t>
              </a:r>
              <a:r>
                <a:rPr lang="it-IT" sz="2000" b="1" i="0" kern="1200" baseline="0" dirty="0" err="1">
                  <a:solidFill>
                    <a:schemeClr val="tx2"/>
                  </a:solidFill>
                </a:rPr>
                <a:t>EU’s</a:t>
              </a:r>
              <a:r>
                <a:rPr lang="it-IT" sz="2000" b="1" i="0" kern="1200" baseline="0" dirty="0">
                  <a:solidFill>
                    <a:schemeClr val="tx2"/>
                  </a:solidFill>
                </a:rPr>
                <a:t> </a:t>
              </a:r>
              <a:r>
                <a:rPr lang="it-IT" sz="2000" b="1" i="0" kern="1200" baseline="0" dirty="0" err="1">
                  <a:solidFill>
                    <a:schemeClr val="tx2"/>
                  </a:solidFill>
                </a:rPr>
                <a:t>comprehensive</a:t>
              </a:r>
              <a:r>
                <a:rPr lang="it-IT" sz="2000" b="1" i="0" kern="1200" baseline="0" dirty="0">
                  <a:solidFill>
                    <a:schemeClr val="tx2"/>
                  </a:solidFill>
                </a:rPr>
                <a:t> </a:t>
              </a:r>
              <a:r>
                <a:rPr lang="it-IT" sz="2000" b="1" i="0" kern="1200" baseline="0" dirty="0" err="1">
                  <a:solidFill>
                    <a:schemeClr val="tx2"/>
                  </a:solidFill>
                </a:rPr>
                <a:t>regulatory</a:t>
              </a:r>
              <a:r>
                <a:rPr lang="it-IT" sz="2000" b="1" i="0" kern="1200" baseline="0" dirty="0">
                  <a:solidFill>
                    <a:schemeClr val="tx2"/>
                  </a:solidFill>
                </a:rPr>
                <a:t> framework for </a:t>
              </a:r>
              <a:r>
                <a:rPr lang="it-IT" sz="2000" b="1" i="0" kern="1200" baseline="0" dirty="0" err="1">
                  <a:solidFill>
                    <a:schemeClr val="tx2"/>
                  </a:solidFill>
                </a:rPr>
                <a:t>crypto</a:t>
              </a:r>
              <a:r>
                <a:rPr lang="it-IT" sz="2000" b="1" i="0" kern="1200" baseline="0" dirty="0">
                  <a:solidFill>
                    <a:schemeClr val="tx2"/>
                  </a:solidFill>
                </a:rPr>
                <a:t>-asset markets.</a:t>
              </a:r>
              <a:endParaRPr lang="en-US" sz="2000" kern="1200" dirty="0">
                <a:solidFill>
                  <a:schemeClr val="tx2"/>
                </a:solidFill>
              </a:endParaRPr>
            </a:p>
          </p:txBody>
        </p:sp>
        <p:sp>
          <p:nvSpPr>
            <p:cNvPr id="6" name="Rettangolo 5" descr="Business Growth">
              <a:extLst>
                <a:ext uri="{FF2B5EF4-FFF2-40B4-BE49-F238E27FC236}">
                  <a16:creationId xmlns:a16="http://schemas.microsoft.com/office/drawing/2014/main" id="{F6FA7C83-4724-6714-25E8-4F79C997F4EF}"/>
                </a:ext>
              </a:extLst>
            </p:cNvPr>
            <p:cNvSpPr/>
            <p:nvPr/>
          </p:nvSpPr>
          <p:spPr>
            <a:xfrm>
              <a:off x="5366522" y="2671593"/>
              <a:ext cx="1458957" cy="145895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15D8E65-56EF-E9A8-1195-E94BC57A81EC}"/>
                </a:ext>
              </a:extLst>
            </p:cNvPr>
            <p:cNvSpPr/>
            <p:nvPr/>
          </p:nvSpPr>
          <p:spPr>
            <a:xfrm>
              <a:off x="4474937" y="4535205"/>
              <a:ext cx="3242127" cy="832500"/>
            </a:xfrm>
            <a:custGeom>
              <a:avLst/>
              <a:gdLst>
                <a:gd name="csX0" fmla="*/ 0 w 3242127"/>
                <a:gd name="csY0" fmla="*/ 0 h 832500"/>
                <a:gd name="csX1" fmla="*/ 3242127 w 3242127"/>
                <a:gd name="csY1" fmla="*/ 0 h 832500"/>
                <a:gd name="csX2" fmla="*/ 3242127 w 3242127"/>
                <a:gd name="csY2" fmla="*/ 832500 h 832500"/>
                <a:gd name="csX3" fmla="*/ 0 w 3242127"/>
                <a:gd name="csY3" fmla="*/ 832500 h 832500"/>
                <a:gd name="csX4" fmla="*/ 0 w 3242127"/>
                <a:gd name="csY4" fmla="*/ 0 h 832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42127" h="832500">
                  <a:moveTo>
                    <a:pt x="0" y="0"/>
                  </a:moveTo>
                  <a:lnTo>
                    <a:pt x="3242127" y="0"/>
                  </a:lnTo>
                  <a:lnTo>
                    <a:pt x="3242127" y="832500"/>
                  </a:lnTo>
                  <a:lnTo>
                    <a:pt x="0" y="83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baseline="0">
                  <a:solidFill>
                    <a:schemeClr val="tx2"/>
                  </a:solidFill>
                </a:rPr>
                <a:t>It aims to create a single EU market, strengthen investor protection and support financial stability and innovation.</a:t>
              </a:r>
              <a:endParaRPr lang="en-US" sz="2000" kern="1200">
                <a:solidFill>
                  <a:schemeClr val="tx2"/>
                </a:solidFill>
              </a:endParaRPr>
            </a:p>
          </p:txBody>
        </p:sp>
        <p:sp>
          <p:nvSpPr>
            <p:cNvPr id="9" name="Rettangolo 8" descr="Banca">
              <a:extLst>
                <a:ext uri="{FF2B5EF4-FFF2-40B4-BE49-F238E27FC236}">
                  <a16:creationId xmlns:a16="http://schemas.microsoft.com/office/drawing/2014/main" id="{FCBAA9D3-CF53-9094-5FE2-71F0AA5A880E}"/>
                </a:ext>
              </a:extLst>
            </p:cNvPr>
            <p:cNvSpPr/>
            <p:nvPr/>
          </p:nvSpPr>
          <p:spPr>
            <a:xfrm>
              <a:off x="9176022" y="2671593"/>
              <a:ext cx="1458957" cy="145895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F5730F53-7096-3620-7F65-6DAF1D3B379F}"/>
                </a:ext>
              </a:extLst>
            </p:cNvPr>
            <p:cNvSpPr/>
            <p:nvPr/>
          </p:nvSpPr>
          <p:spPr>
            <a:xfrm>
              <a:off x="8284437" y="4535205"/>
              <a:ext cx="3242127" cy="832500"/>
            </a:xfrm>
            <a:custGeom>
              <a:avLst/>
              <a:gdLst>
                <a:gd name="csX0" fmla="*/ 0 w 3242127"/>
                <a:gd name="csY0" fmla="*/ 0 h 832500"/>
                <a:gd name="csX1" fmla="*/ 3242127 w 3242127"/>
                <a:gd name="csY1" fmla="*/ 0 h 832500"/>
                <a:gd name="csX2" fmla="*/ 3242127 w 3242127"/>
                <a:gd name="csY2" fmla="*/ 832500 h 832500"/>
                <a:gd name="csX3" fmla="*/ 0 w 3242127"/>
                <a:gd name="csY3" fmla="*/ 832500 h 832500"/>
                <a:gd name="csX4" fmla="*/ 0 w 3242127"/>
                <a:gd name="csY4" fmla="*/ 0 h 832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42127" h="832500">
                  <a:moveTo>
                    <a:pt x="0" y="0"/>
                  </a:moveTo>
                  <a:lnTo>
                    <a:pt x="3242127" y="0"/>
                  </a:lnTo>
                  <a:lnTo>
                    <a:pt x="3242127" y="832500"/>
                  </a:lnTo>
                  <a:lnTo>
                    <a:pt x="0" y="83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baseline="0">
                  <a:solidFill>
                    <a:schemeClr val="tx2"/>
                  </a:solidFill>
                </a:rPr>
                <a:t>It brings large parts of the crypto-asset ecosystem closer to established financial regulation.</a:t>
              </a:r>
              <a:endParaRPr lang="en-US" sz="2000" kern="1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86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7790C-BCD4-43B9-C220-5A0238182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18F1-1DFF-D5B3-C604-B901DEA3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MiCA</a:t>
            </a:r>
            <a:r>
              <a:rPr lang="it-IT" sz="2800" b="1" dirty="0"/>
              <a:t> </a:t>
            </a:r>
            <a:r>
              <a:rPr lang="it-IT" sz="2800" b="1" dirty="0" err="1"/>
              <a:t>regulates</a:t>
            </a:r>
            <a:endParaRPr lang="it-IT" sz="2800" b="1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41DE6AF-BF05-D971-C7BC-5FB98B342214}"/>
              </a:ext>
            </a:extLst>
          </p:cNvPr>
          <p:cNvGrpSpPr>
            <a:grpSpLocks noChangeAspect="1"/>
          </p:cNvGrpSpPr>
          <p:nvPr/>
        </p:nvGrpSpPr>
        <p:grpSpPr>
          <a:xfrm>
            <a:off x="5526453" y="1969092"/>
            <a:ext cx="1139094" cy="1139379"/>
            <a:chOff x="3230020" y="1969086"/>
            <a:chExt cx="1459914" cy="1459914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7D36944-43CE-18BF-7A55-133A787C1978}"/>
                </a:ext>
              </a:extLst>
            </p:cNvPr>
            <p:cNvSpPr/>
            <p:nvPr/>
          </p:nvSpPr>
          <p:spPr>
            <a:xfrm>
              <a:off x="3230020" y="1969086"/>
              <a:ext cx="1459914" cy="1459914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Rettangolo 5" descr="Banca">
              <a:extLst>
                <a:ext uri="{FF2B5EF4-FFF2-40B4-BE49-F238E27FC236}">
                  <a16:creationId xmlns:a16="http://schemas.microsoft.com/office/drawing/2014/main" id="{0C29B813-16A1-45E6-036F-5C5A2F2CC637}"/>
                </a:ext>
              </a:extLst>
            </p:cNvPr>
            <p:cNvSpPr/>
            <p:nvPr/>
          </p:nvSpPr>
          <p:spPr>
            <a:xfrm>
              <a:off x="3541149" y="2280215"/>
              <a:ext cx="837655" cy="837655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0AA7C0C2-C756-8E94-B1D0-0F37A70574FC}"/>
              </a:ext>
            </a:extLst>
          </p:cNvPr>
          <p:cNvSpPr/>
          <p:nvPr/>
        </p:nvSpPr>
        <p:spPr>
          <a:xfrm>
            <a:off x="524333" y="3114580"/>
            <a:ext cx="11116123" cy="474075"/>
          </a:xfrm>
          <a:custGeom>
            <a:avLst/>
            <a:gdLst>
              <a:gd name="csX0" fmla="*/ 0 w 2393302"/>
              <a:gd name="csY0" fmla="*/ 0 h 1664099"/>
              <a:gd name="csX1" fmla="*/ 2393302 w 2393302"/>
              <a:gd name="csY1" fmla="*/ 0 h 1664099"/>
              <a:gd name="csX2" fmla="*/ 2393302 w 2393302"/>
              <a:gd name="csY2" fmla="*/ 1664099 h 1664099"/>
              <a:gd name="csX3" fmla="*/ 0 w 2393302"/>
              <a:gd name="csY3" fmla="*/ 1664099 h 1664099"/>
              <a:gd name="csX4" fmla="*/ 0 w 2393302"/>
              <a:gd name="csY4" fmla="*/ 0 h 1664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93302" h="1664099">
                <a:moveTo>
                  <a:pt x="0" y="0"/>
                </a:moveTo>
                <a:lnTo>
                  <a:pt x="2393302" y="0"/>
                </a:lnTo>
                <a:lnTo>
                  <a:pt x="2393302" y="1664099"/>
                </a:lnTo>
                <a:lnTo>
                  <a:pt x="0" y="16640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 err="1">
                <a:solidFill>
                  <a:schemeClr val="tx2"/>
                </a:solidFill>
              </a:rPr>
              <a:t>MiCA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defines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which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crypto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-assets and activities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fall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within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the EU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regulatory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perimeter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.</a:t>
            </a:r>
            <a:endParaRPr lang="en-US" sz="1600" kern="1200" dirty="0">
              <a:solidFill>
                <a:schemeClr val="tx2"/>
              </a:solidFill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90B16D3-69C9-9B8A-F9A1-B35201DD5E82}"/>
              </a:ext>
            </a:extLst>
          </p:cNvPr>
          <p:cNvGrpSpPr>
            <a:grpSpLocks noChangeAspect="1"/>
          </p:cNvGrpSpPr>
          <p:nvPr/>
        </p:nvGrpSpPr>
        <p:grpSpPr>
          <a:xfrm>
            <a:off x="1941993" y="3863516"/>
            <a:ext cx="1139094" cy="1139379"/>
            <a:chOff x="2296631" y="3878329"/>
            <a:chExt cx="1459914" cy="1459914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77A33A16-FA8D-4598-86D0-67C3F7D552A2}"/>
                </a:ext>
              </a:extLst>
            </p:cNvPr>
            <p:cNvSpPr/>
            <p:nvPr/>
          </p:nvSpPr>
          <p:spPr>
            <a:xfrm>
              <a:off x="2296631" y="3878329"/>
              <a:ext cx="1459914" cy="1459914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Rettangolo 8" descr="Rapinatore">
              <a:extLst>
                <a:ext uri="{FF2B5EF4-FFF2-40B4-BE49-F238E27FC236}">
                  <a16:creationId xmlns:a16="http://schemas.microsoft.com/office/drawing/2014/main" id="{2382BBED-B111-B48C-A8B3-EA01891BF849}"/>
                </a:ext>
              </a:extLst>
            </p:cNvPr>
            <p:cNvSpPr/>
            <p:nvPr/>
          </p:nvSpPr>
          <p:spPr>
            <a:xfrm>
              <a:off x="2607760" y="4189458"/>
              <a:ext cx="837655" cy="83765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8567403-D918-32F1-14AD-B948A0954261}"/>
              </a:ext>
            </a:extLst>
          </p:cNvPr>
          <p:cNvSpPr/>
          <p:nvPr/>
        </p:nvSpPr>
        <p:spPr>
          <a:xfrm>
            <a:off x="944566" y="5177173"/>
            <a:ext cx="3133948" cy="1664099"/>
          </a:xfrm>
          <a:custGeom>
            <a:avLst/>
            <a:gdLst>
              <a:gd name="csX0" fmla="*/ 0 w 2393302"/>
              <a:gd name="csY0" fmla="*/ 0 h 1664099"/>
              <a:gd name="csX1" fmla="*/ 2393302 w 2393302"/>
              <a:gd name="csY1" fmla="*/ 0 h 1664099"/>
              <a:gd name="csX2" fmla="*/ 2393302 w 2393302"/>
              <a:gd name="csY2" fmla="*/ 1664099 h 1664099"/>
              <a:gd name="csX3" fmla="*/ 0 w 2393302"/>
              <a:gd name="csY3" fmla="*/ 1664099 h 1664099"/>
              <a:gd name="csX4" fmla="*/ 0 w 2393302"/>
              <a:gd name="csY4" fmla="*/ 0 h 1664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93302" h="1664099">
                <a:moveTo>
                  <a:pt x="0" y="0"/>
                </a:moveTo>
                <a:lnTo>
                  <a:pt x="2393302" y="0"/>
                </a:lnTo>
                <a:lnTo>
                  <a:pt x="2393302" y="1664099"/>
                </a:lnTo>
                <a:lnTo>
                  <a:pt x="0" y="16640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 err="1">
                <a:solidFill>
                  <a:schemeClr val="tx2"/>
                </a:solidFill>
              </a:rPr>
              <a:t>It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covers: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the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issuance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of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crypto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-assets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the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provision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of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crypto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-asset services</a:t>
            </a:r>
            <a:endParaRPr lang="en-US" sz="1600" kern="1200" dirty="0">
              <a:solidFill>
                <a:schemeClr val="tx2"/>
              </a:solidFill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8304E50-B76D-D4E3-5968-456E73B3C2DA}"/>
              </a:ext>
            </a:extLst>
          </p:cNvPr>
          <p:cNvGrpSpPr>
            <a:grpSpLocks noChangeAspect="1"/>
          </p:cNvGrpSpPr>
          <p:nvPr/>
        </p:nvGrpSpPr>
        <p:grpSpPr>
          <a:xfrm>
            <a:off x="5599303" y="3863516"/>
            <a:ext cx="1139094" cy="1139379"/>
            <a:chOff x="5108761" y="3878329"/>
            <a:chExt cx="1459914" cy="1459914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747F6CFB-F062-AF98-EC6D-CE0B53141B4E}"/>
                </a:ext>
              </a:extLst>
            </p:cNvPr>
            <p:cNvSpPr/>
            <p:nvPr/>
          </p:nvSpPr>
          <p:spPr>
            <a:xfrm>
              <a:off x="5108761" y="3878329"/>
              <a:ext cx="1459914" cy="1459914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Rettangolo 11" descr="Monete">
              <a:extLst>
                <a:ext uri="{FF2B5EF4-FFF2-40B4-BE49-F238E27FC236}">
                  <a16:creationId xmlns:a16="http://schemas.microsoft.com/office/drawing/2014/main" id="{B13F482C-26F7-266B-C0EE-264E1D3DD68F}"/>
                </a:ext>
              </a:extLst>
            </p:cNvPr>
            <p:cNvSpPr/>
            <p:nvPr/>
          </p:nvSpPr>
          <p:spPr>
            <a:xfrm>
              <a:off x="5419891" y="4189458"/>
              <a:ext cx="837655" cy="837655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FC653B7C-2C34-16D4-9600-11B11F9912C7}"/>
              </a:ext>
            </a:extLst>
          </p:cNvPr>
          <p:cNvSpPr/>
          <p:nvPr/>
        </p:nvSpPr>
        <p:spPr>
          <a:xfrm>
            <a:off x="4572559" y="5177173"/>
            <a:ext cx="3192583" cy="1664099"/>
          </a:xfrm>
          <a:custGeom>
            <a:avLst/>
            <a:gdLst>
              <a:gd name="csX0" fmla="*/ 0 w 2393302"/>
              <a:gd name="csY0" fmla="*/ 0 h 1664099"/>
              <a:gd name="csX1" fmla="*/ 2393302 w 2393302"/>
              <a:gd name="csY1" fmla="*/ 0 h 1664099"/>
              <a:gd name="csX2" fmla="*/ 2393302 w 2393302"/>
              <a:gd name="csY2" fmla="*/ 1664099 h 1664099"/>
              <a:gd name="csX3" fmla="*/ 0 w 2393302"/>
              <a:gd name="csY3" fmla="*/ 1664099 h 1664099"/>
              <a:gd name="csX4" fmla="*/ 0 w 2393302"/>
              <a:gd name="csY4" fmla="*/ 0 h 1664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93302" h="1664099">
                <a:moveTo>
                  <a:pt x="0" y="0"/>
                </a:moveTo>
                <a:lnTo>
                  <a:pt x="2393302" y="0"/>
                </a:lnTo>
                <a:lnTo>
                  <a:pt x="2393302" y="1664099"/>
                </a:lnTo>
                <a:lnTo>
                  <a:pt x="0" y="16640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 err="1">
                <a:solidFill>
                  <a:schemeClr val="tx2"/>
                </a:solidFill>
              </a:rPr>
              <a:t>It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distinguishes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between</a:t>
            </a:r>
            <a:endParaRPr lang="it-IT" sz="1600" b="1" i="0" kern="1200" baseline="0" dirty="0">
              <a:solidFill>
                <a:schemeClr val="tx2"/>
              </a:solidFill>
            </a:endParaRP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Asset-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referenced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tokens (STABLE COIN) 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e-money tokens 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other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crypto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-assets.</a:t>
            </a:r>
            <a:endParaRPr lang="en-US" sz="1600" kern="1200" dirty="0">
              <a:solidFill>
                <a:schemeClr val="tx2"/>
              </a:solidFill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FB0F2988-1470-C2B4-65E5-0D594D6E90A1}"/>
              </a:ext>
            </a:extLst>
          </p:cNvPr>
          <p:cNvGrpSpPr>
            <a:grpSpLocks noChangeAspect="1"/>
          </p:cNvGrpSpPr>
          <p:nvPr/>
        </p:nvGrpSpPr>
        <p:grpSpPr>
          <a:xfrm>
            <a:off x="9356039" y="3863516"/>
            <a:ext cx="1139094" cy="1139379"/>
            <a:chOff x="7920892" y="3878329"/>
            <a:chExt cx="1459914" cy="1459914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4501E3CF-510E-7DE7-C406-FFD0B6A30117}"/>
                </a:ext>
              </a:extLst>
            </p:cNvPr>
            <p:cNvSpPr/>
            <p:nvPr/>
          </p:nvSpPr>
          <p:spPr>
            <a:xfrm>
              <a:off x="7920892" y="3878329"/>
              <a:ext cx="1459914" cy="1459914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Rettangolo 14" descr="Pericolo">
              <a:extLst>
                <a:ext uri="{FF2B5EF4-FFF2-40B4-BE49-F238E27FC236}">
                  <a16:creationId xmlns:a16="http://schemas.microsoft.com/office/drawing/2014/main" id="{4F0456E6-7202-FADB-B5FA-A013152EF1C8}"/>
                </a:ext>
              </a:extLst>
            </p:cNvPr>
            <p:cNvSpPr/>
            <p:nvPr/>
          </p:nvSpPr>
          <p:spPr>
            <a:xfrm>
              <a:off x="8232021" y="4189458"/>
              <a:ext cx="837655" cy="837655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3EDBBC12-9783-8A6F-1901-09875A0AD740}"/>
              </a:ext>
            </a:extLst>
          </p:cNvPr>
          <p:cNvSpPr/>
          <p:nvPr/>
        </p:nvSpPr>
        <p:spPr>
          <a:xfrm>
            <a:off x="8210716" y="5177173"/>
            <a:ext cx="3429740" cy="1664099"/>
          </a:xfrm>
          <a:custGeom>
            <a:avLst/>
            <a:gdLst>
              <a:gd name="csX0" fmla="*/ 0 w 2393302"/>
              <a:gd name="csY0" fmla="*/ 0 h 1664099"/>
              <a:gd name="csX1" fmla="*/ 2393302 w 2393302"/>
              <a:gd name="csY1" fmla="*/ 0 h 1664099"/>
              <a:gd name="csX2" fmla="*/ 2393302 w 2393302"/>
              <a:gd name="csY2" fmla="*/ 1664099 h 1664099"/>
              <a:gd name="csX3" fmla="*/ 0 w 2393302"/>
              <a:gd name="csY3" fmla="*/ 1664099 h 1664099"/>
              <a:gd name="csX4" fmla="*/ 0 w 2393302"/>
              <a:gd name="csY4" fmla="*/ 0 h 1664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93302" h="1664099">
                <a:moveTo>
                  <a:pt x="0" y="0"/>
                </a:moveTo>
                <a:lnTo>
                  <a:pt x="2393302" y="0"/>
                </a:lnTo>
                <a:lnTo>
                  <a:pt x="2393302" y="1664099"/>
                </a:lnTo>
                <a:lnTo>
                  <a:pt x="0" y="16640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 err="1">
                <a:solidFill>
                  <a:schemeClr val="tx2"/>
                </a:solidFill>
              </a:rPr>
              <a:t>It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introduces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: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disclosure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requirements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for issuers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authorisation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for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CASPs</a:t>
            </a:r>
            <a:endParaRPr lang="it-IT" sz="1600" b="1" i="0" kern="1200" baseline="0" dirty="0">
              <a:solidFill>
                <a:schemeClr val="tx2"/>
              </a:solidFill>
            </a:endParaRP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it-IT" sz="1600" b="1" i="0" kern="1200" baseline="0" dirty="0">
                <a:solidFill>
                  <a:schemeClr val="tx2"/>
                </a:solidFill>
              </a:rPr>
              <a:t>- market </a:t>
            </a:r>
            <a:r>
              <a:rPr lang="it-IT" sz="1600" b="1" i="0" kern="1200" baseline="0" dirty="0" err="1">
                <a:solidFill>
                  <a:schemeClr val="tx2"/>
                </a:solidFill>
              </a:rPr>
              <a:t>abuse</a:t>
            </a:r>
            <a:r>
              <a:rPr lang="it-IT" sz="1600" b="1" i="0" kern="1200" baseline="0" dirty="0">
                <a:solidFill>
                  <a:schemeClr val="tx2"/>
                </a:solidFill>
              </a:rPr>
              <a:t> rules.</a:t>
            </a:r>
            <a:endParaRPr lang="en-US" sz="1600" kern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484"/>
      </p:ext>
    </p:extLst>
  </p:cSld>
  <p:clrMapOvr>
    <a:masterClrMapping/>
  </p:clrMapOvr>
</p:sld>
</file>

<file path=ppt/theme/theme1.xml><?xml version="1.0" encoding="utf-8"?>
<a:theme xmlns:a="http://schemas.openxmlformats.org/drawingml/2006/main" name="Consob">
  <a:themeElements>
    <a:clrScheme name="Personalizzato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437A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sob" id="{93E09ECF-FBAD-4C76-8F07-2ED9EA584228}" vid="{4FCF7317-A02B-4C10-8CF2-C2AD9B632D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Consob</Template>
  <TotalTime>8900</TotalTime>
  <Words>1140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Gill Sans MT</vt:lpstr>
      <vt:lpstr>Wingdings 2</vt:lpstr>
      <vt:lpstr>Consob</vt:lpstr>
      <vt:lpstr>DeFi and Crypto-Assets under the MiCA Framework</vt:lpstr>
      <vt:lpstr>DeFi and Crypto-Assets under MiCA A Supervisory Perspective</vt:lpstr>
      <vt:lpstr>WHY DeFi matters for supervisors</vt:lpstr>
      <vt:lpstr>DeFi: size, scope and relevance</vt:lpstr>
      <vt:lpstr>DeFi: size, scope and relevance</vt:lpstr>
      <vt:lpstr>DeFi in the EU: supervisory perspective</vt:lpstr>
      <vt:lpstr>Why DeFi is small but not negligible</vt:lpstr>
      <vt:lpstr>MiCA as the EU regulatory response</vt:lpstr>
      <vt:lpstr>What MiCA regulates</vt:lpstr>
      <vt:lpstr>MiCA:  entity-based regulation vs DEFI</vt:lpstr>
      <vt:lpstr>Where MiCA draws the line</vt:lpstr>
      <vt:lpstr>IOSCO principles as global reference</vt:lpstr>
      <vt:lpstr>Beyond the ‘no intermediaries’ narrative:  DeFi as infrastructure and risk relocation</vt:lpstr>
      <vt:lpstr>Operational, governance and power-related risks in DeFi</vt:lpstr>
      <vt:lpstr>Market integrity and MEV</vt:lpstr>
      <vt:lpstr>Limits of entity-based supervision</vt:lpstr>
      <vt:lpstr>Code as a form of private ordering</vt:lpstr>
      <vt:lpstr>Emerging supervisory approaches</vt:lpstr>
      <vt:lpstr>Indirect application of MiCA rules to DeFi</vt:lpstr>
      <vt:lpstr>Consob’s ongoing supervisory activity under MiCAR</vt:lpstr>
      <vt:lpstr>Consob decision on the “$CORONA memecoin” case</vt:lpstr>
      <vt:lpstr>Consob decision on the “$CORONA memecoin” case</vt:lpstr>
      <vt:lpstr>MiCA as framework for evolution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Russo, Antonio</cp:lastModifiedBy>
  <cp:revision>20</cp:revision>
  <dcterms:created xsi:type="dcterms:W3CDTF">2013-01-27T09:14:16Z</dcterms:created>
  <dcterms:modified xsi:type="dcterms:W3CDTF">2026-01-28T08:03:56Z</dcterms:modified>
  <cp:category/>
</cp:coreProperties>
</file>