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713" r:id="rId2"/>
  </p:sldMasterIdLst>
  <p:sldIdLst>
    <p:sldId id="256" r:id="rId3"/>
    <p:sldId id="295" r:id="rId4"/>
    <p:sldId id="258" r:id="rId5"/>
    <p:sldId id="273" r:id="rId6"/>
    <p:sldId id="264" r:id="rId7"/>
    <p:sldId id="270" r:id="rId8"/>
    <p:sldId id="261" r:id="rId9"/>
    <p:sldId id="262" r:id="rId10"/>
    <p:sldId id="267" r:id="rId11"/>
    <p:sldId id="305" r:id="rId12"/>
    <p:sldId id="296" r:id="rId13"/>
    <p:sldId id="260" r:id="rId14"/>
    <p:sldId id="304" r:id="rId15"/>
    <p:sldId id="303" r:id="rId16"/>
    <p:sldId id="311" r:id="rId17"/>
    <p:sldId id="302" r:id="rId18"/>
    <p:sldId id="310" r:id="rId19"/>
    <p:sldId id="297" r:id="rId20"/>
    <p:sldId id="268" r:id="rId21"/>
    <p:sldId id="314" r:id="rId22"/>
    <p:sldId id="312" r:id="rId23"/>
    <p:sldId id="315" r:id="rId24"/>
    <p:sldId id="313" r:id="rId25"/>
    <p:sldId id="317" r:id="rId26"/>
    <p:sldId id="316" r:id="rId27"/>
    <p:sldId id="298" r:id="rId28"/>
    <p:sldId id="271" r:id="rId29"/>
    <p:sldId id="278" r:id="rId30"/>
    <p:sldId id="279" r:id="rId31"/>
    <p:sldId id="280" r:id="rId32"/>
    <p:sldId id="281" r:id="rId33"/>
    <p:sldId id="293" r:id="rId34"/>
    <p:sldId id="326" r:id="rId35"/>
    <p:sldId id="328" r:id="rId36"/>
    <p:sldId id="318" r:id="rId37"/>
    <p:sldId id="320" r:id="rId38"/>
    <p:sldId id="321" r:id="rId39"/>
    <p:sldId id="319" r:id="rId40"/>
    <p:sldId id="322" r:id="rId41"/>
    <p:sldId id="331" r:id="rId42"/>
    <p:sldId id="324" r:id="rId43"/>
    <p:sldId id="329" r:id="rId44"/>
    <p:sldId id="330" r:id="rId45"/>
    <p:sldId id="327" r:id="rId46"/>
    <p:sldId id="282" r:id="rId47"/>
    <p:sldId id="283" r:id="rId48"/>
    <p:sldId id="291" r:id="rId49"/>
    <p:sldId id="292" r:id="rId50"/>
    <p:sldId id="284" r:id="rId51"/>
    <p:sldId id="286" r:id="rId52"/>
    <p:sldId id="301" r:id="rId53"/>
    <p:sldId id="285" r:id="rId54"/>
    <p:sldId id="309" r:id="rId55"/>
    <p:sldId id="333" r:id="rId56"/>
    <p:sldId id="33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71"/>
    <p:restoredTop sz="94630"/>
  </p:normalViewPr>
  <p:slideViewPr>
    <p:cSldViewPr snapToGrid="0">
      <p:cViewPr varScale="1">
        <p:scale>
          <a:sx n="88" d="100"/>
          <a:sy n="88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A3FFF-38CE-4DD7-AEAA-D4C8B13CCC8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1DD0EDF-9EC5-4F0D-B259-0481D5D56F95}">
      <dgm:prSet/>
      <dgm:spPr>
        <a:xfrm>
          <a:off x="87912" y="2947120"/>
          <a:ext cx="3150000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cap="all"/>
          </a:pP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Arbitrage</a:t>
          </a:r>
        </a:p>
      </dgm:t>
    </dgm:pt>
    <dgm:pt modelId="{CA7C7F75-22C3-4C7B-8B86-6EC32AAEA217}" type="parTrans" cxnId="{949B4645-6D41-4CDA-8A91-128E0D167014}">
      <dgm:prSet/>
      <dgm:spPr/>
      <dgm:t>
        <a:bodyPr/>
        <a:lstStyle/>
        <a:p>
          <a:endParaRPr lang="en-US"/>
        </a:p>
      </dgm:t>
    </dgm:pt>
    <dgm:pt modelId="{6858C4B1-5BDE-42EE-BE61-367BCD703082}" type="sibTrans" cxnId="{949B4645-6D41-4CDA-8A91-128E0D167014}">
      <dgm:prSet/>
      <dgm:spPr/>
      <dgm:t>
        <a:bodyPr/>
        <a:lstStyle/>
        <a:p>
          <a:endParaRPr lang="en-US"/>
        </a:p>
      </dgm:t>
    </dgm:pt>
    <dgm:pt modelId="{31D5E00C-875F-4AD4-A65E-95377FDE9C34}">
      <dgm:prSet/>
      <dgm:spPr>
        <a:xfrm>
          <a:off x="3789162" y="2947120"/>
          <a:ext cx="3150000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cap="all"/>
          </a:pP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Liquidation</a:t>
          </a:r>
        </a:p>
      </dgm:t>
    </dgm:pt>
    <dgm:pt modelId="{9A291141-D6E0-4694-8533-3540295835D7}" type="parTrans" cxnId="{A8E17439-859C-4DDE-9919-1FDDF06AB87E}">
      <dgm:prSet/>
      <dgm:spPr/>
      <dgm:t>
        <a:bodyPr/>
        <a:lstStyle/>
        <a:p>
          <a:endParaRPr lang="en-US"/>
        </a:p>
      </dgm:t>
    </dgm:pt>
    <dgm:pt modelId="{AF72749B-7FE5-4931-88BF-959F25E8445F}" type="sibTrans" cxnId="{A8E17439-859C-4DDE-9919-1FDDF06AB87E}">
      <dgm:prSet/>
      <dgm:spPr/>
      <dgm:t>
        <a:bodyPr/>
        <a:lstStyle/>
        <a:p>
          <a:endParaRPr lang="en-US"/>
        </a:p>
      </dgm:t>
    </dgm:pt>
    <dgm:pt modelId="{53CE90F5-5274-4306-9210-2D201780EDB1}">
      <dgm:prSet/>
      <dgm:spPr>
        <a:xfrm>
          <a:off x="7490412" y="2947120"/>
          <a:ext cx="3150000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cap="all"/>
          </a:pP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Sandwiching </a:t>
          </a:r>
        </a:p>
      </dgm:t>
    </dgm:pt>
    <dgm:pt modelId="{5A2E2255-0575-4D76-883C-01C4E6B3B172}" type="parTrans" cxnId="{64608284-13AC-4BD6-9B2A-A99D2BA14DCF}">
      <dgm:prSet/>
      <dgm:spPr/>
      <dgm:t>
        <a:bodyPr/>
        <a:lstStyle/>
        <a:p>
          <a:endParaRPr lang="en-US"/>
        </a:p>
      </dgm:t>
    </dgm:pt>
    <dgm:pt modelId="{752B7AA0-F110-4C7E-B081-0616785A8476}" type="sibTrans" cxnId="{64608284-13AC-4BD6-9B2A-A99D2BA14DCF}">
      <dgm:prSet/>
      <dgm:spPr/>
      <dgm:t>
        <a:bodyPr/>
        <a:lstStyle/>
        <a:p>
          <a:endParaRPr lang="en-US"/>
        </a:p>
      </dgm:t>
    </dgm:pt>
    <dgm:pt modelId="{71934858-391B-4D52-AB75-7EB4159E1608}" type="pres">
      <dgm:prSet presAssocID="{B9CA3FFF-38CE-4DD7-AEAA-D4C8B13CCC86}" presName="root" presStyleCnt="0">
        <dgm:presLayoutVars>
          <dgm:dir/>
          <dgm:resizeHandles val="exact"/>
        </dgm:presLayoutVars>
      </dgm:prSet>
      <dgm:spPr/>
    </dgm:pt>
    <dgm:pt modelId="{02958D84-9C2B-4D39-925B-73D34E03037E}" type="pres">
      <dgm:prSet presAssocID="{E1DD0EDF-9EC5-4F0D-B259-0481D5D56F95}" presName="compNode" presStyleCnt="0"/>
      <dgm:spPr/>
    </dgm:pt>
    <dgm:pt modelId="{918F23A4-7E6D-4C7C-B7DA-AD30B5A37152}" type="pres">
      <dgm:prSet presAssocID="{E1DD0EDF-9EC5-4F0D-B259-0481D5D56F95}" presName="iconBgRect" presStyleLbl="bgShp" presStyleIdx="0" presStyleCnt="3"/>
      <dgm:spPr>
        <a:xfrm>
          <a:off x="702162" y="427120"/>
          <a:ext cx="1921500" cy="1921500"/>
        </a:xfrm>
        <a:prstGeom prst="ellipse">
          <a:avLst/>
        </a:prstGeom>
        <a:solidFill>
          <a:srgbClr val="00789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33D00E6-71F7-4652-8121-DFBF4C75CD40}" type="pres">
      <dgm:prSet presAssocID="{E1DD0EDF-9EC5-4F0D-B259-0481D5D56F95}" presName="iconRect" presStyleLbl="node1" presStyleIdx="0" presStyleCnt="3"/>
      <dgm:spPr>
        <a:xfrm>
          <a:off x="1111662" y="836620"/>
          <a:ext cx="1102499" cy="11024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57F1619-D283-4F5F-8C1D-2B1A883AF242}" type="pres">
      <dgm:prSet presAssocID="{E1DD0EDF-9EC5-4F0D-B259-0481D5D56F95}" presName="spaceRect" presStyleCnt="0"/>
      <dgm:spPr/>
    </dgm:pt>
    <dgm:pt modelId="{8CCB7FE6-1F94-45A6-BDD1-AB3C1FC4E190}" type="pres">
      <dgm:prSet presAssocID="{E1DD0EDF-9EC5-4F0D-B259-0481D5D56F95}" presName="textRect" presStyleLbl="revTx" presStyleIdx="0" presStyleCnt="3">
        <dgm:presLayoutVars>
          <dgm:chMax val="1"/>
          <dgm:chPref val="1"/>
        </dgm:presLayoutVars>
      </dgm:prSet>
      <dgm:spPr/>
    </dgm:pt>
    <dgm:pt modelId="{FE4FB99C-CDAE-47DA-90D6-80D0035CF911}" type="pres">
      <dgm:prSet presAssocID="{6858C4B1-5BDE-42EE-BE61-367BCD703082}" presName="sibTrans" presStyleCnt="0"/>
      <dgm:spPr/>
    </dgm:pt>
    <dgm:pt modelId="{AD252D7F-05AA-4D96-9E9F-5A47AF1D57AA}" type="pres">
      <dgm:prSet presAssocID="{31D5E00C-875F-4AD4-A65E-95377FDE9C34}" presName="compNode" presStyleCnt="0"/>
      <dgm:spPr/>
    </dgm:pt>
    <dgm:pt modelId="{4FD8BB05-3E09-4A04-8080-B709455B10EF}" type="pres">
      <dgm:prSet presAssocID="{31D5E00C-875F-4AD4-A65E-95377FDE9C34}" presName="iconBgRect" presStyleLbl="bgShp" presStyleIdx="1" presStyleCnt="3"/>
      <dgm:spPr>
        <a:xfrm>
          <a:off x="4403412" y="427120"/>
          <a:ext cx="1921500" cy="1921500"/>
        </a:xfrm>
        <a:prstGeom prst="ellipse">
          <a:avLst/>
        </a:prstGeom>
        <a:solidFill>
          <a:srgbClr val="00789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FB51098-81B8-41FD-9F80-F20F62775618}" type="pres">
      <dgm:prSet presAssocID="{31D5E00C-875F-4AD4-A65E-95377FDE9C34}" presName="iconRect" presStyleLbl="node1" presStyleIdx="1" presStyleCnt="3"/>
      <dgm:spPr>
        <a:xfrm>
          <a:off x="4812912" y="836620"/>
          <a:ext cx="1102499" cy="11024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2A77E0D-92FC-4254-9D14-AB585C4A758A}" type="pres">
      <dgm:prSet presAssocID="{31D5E00C-875F-4AD4-A65E-95377FDE9C34}" presName="spaceRect" presStyleCnt="0"/>
      <dgm:spPr/>
    </dgm:pt>
    <dgm:pt modelId="{F7EE9419-6C51-411B-BB4C-8F7BBB60768A}" type="pres">
      <dgm:prSet presAssocID="{31D5E00C-875F-4AD4-A65E-95377FDE9C34}" presName="textRect" presStyleLbl="revTx" presStyleIdx="1" presStyleCnt="3">
        <dgm:presLayoutVars>
          <dgm:chMax val="1"/>
          <dgm:chPref val="1"/>
        </dgm:presLayoutVars>
      </dgm:prSet>
      <dgm:spPr/>
    </dgm:pt>
    <dgm:pt modelId="{9A57C24D-5E4A-4C79-8E42-85D0498583D6}" type="pres">
      <dgm:prSet presAssocID="{AF72749B-7FE5-4931-88BF-959F25E8445F}" presName="sibTrans" presStyleCnt="0"/>
      <dgm:spPr/>
    </dgm:pt>
    <dgm:pt modelId="{FE2C3B2D-578B-4097-9F47-ECBC3DE6EFAD}" type="pres">
      <dgm:prSet presAssocID="{53CE90F5-5274-4306-9210-2D201780EDB1}" presName="compNode" presStyleCnt="0"/>
      <dgm:spPr/>
    </dgm:pt>
    <dgm:pt modelId="{CF537A37-BC73-4E30-8799-5DFB07A776A9}" type="pres">
      <dgm:prSet presAssocID="{53CE90F5-5274-4306-9210-2D201780EDB1}" presName="iconBgRect" presStyleLbl="bgShp" presStyleIdx="2" presStyleCnt="3"/>
      <dgm:spPr>
        <a:xfrm>
          <a:off x="8104662" y="427120"/>
          <a:ext cx="1921500" cy="1921500"/>
        </a:xfrm>
        <a:prstGeom prst="ellipse">
          <a:avLst/>
        </a:prstGeom>
        <a:solidFill>
          <a:srgbClr val="00789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1B905B8-59A8-4976-99AE-7983E3603513}" type="pres">
      <dgm:prSet presAssocID="{53CE90F5-5274-4306-9210-2D201780EDB1}" presName="iconRect" presStyleLbl="node1" presStyleIdx="2" presStyleCnt="3"/>
      <dgm:spPr>
        <a:xfrm>
          <a:off x="8514162" y="836620"/>
          <a:ext cx="1102499" cy="11024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ake slice"/>
        </a:ext>
      </dgm:extLst>
    </dgm:pt>
    <dgm:pt modelId="{61726665-1A70-4A59-9A29-47D3B0CD667C}" type="pres">
      <dgm:prSet presAssocID="{53CE90F5-5274-4306-9210-2D201780EDB1}" presName="spaceRect" presStyleCnt="0"/>
      <dgm:spPr/>
    </dgm:pt>
    <dgm:pt modelId="{D875CD74-0A02-4FB2-B4E4-E5319DABE989}" type="pres">
      <dgm:prSet presAssocID="{53CE90F5-5274-4306-9210-2D201780EDB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911620A-A4BD-4598-A839-3173D76C36C2}" type="presOf" srcId="{53CE90F5-5274-4306-9210-2D201780EDB1}" destId="{D875CD74-0A02-4FB2-B4E4-E5319DABE989}" srcOrd="0" destOrd="0" presId="urn:microsoft.com/office/officeart/2018/5/layout/IconCircleLabelList"/>
    <dgm:cxn modelId="{7937DE30-AAE3-44E8-B891-7AFD47479847}" type="presOf" srcId="{E1DD0EDF-9EC5-4F0D-B259-0481D5D56F95}" destId="{8CCB7FE6-1F94-45A6-BDD1-AB3C1FC4E190}" srcOrd="0" destOrd="0" presId="urn:microsoft.com/office/officeart/2018/5/layout/IconCircleLabelList"/>
    <dgm:cxn modelId="{A8E17439-859C-4DDE-9919-1FDDF06AB87E}" srcId="{B9CA3FFF-38CE-4DD7-AEAA-D4C8B13CCC86}" destId="{31D5E00C-875F-4AD4-A65E-95377FDE9C34}" srcOrd="1" destOrd="0" parTransId="{9A291141-D6E0-4694-8533-3540295835D7}" sibTransId="{AF72749B-7FE5-4931-88BF-959F25E8445F}"/>
    <dgm:cxn modelId="{F3D6F140-7CAA-40BA-A5F6-56741A4E5781}" type="presOf" srcId="{31D5E00C-875F-4AD4-A65E-95377FDE9C34}" destId="{F7EE9419-6C51-411B-BB4C-8F7BBB60768A}" srcOrd="0" destOrd="0" presId="urn:microsoft.com/office/officeart/2018/5/layout/IconCircleLabelList"/>
    <dgm:cxn modelId="{949B4645-6D41-4CDA-8A91-128E0D167014}" srcId="{B9CA3FFF-38CE-4DD7-AEAA-D4C8B13CCC86}" destId="{E1DD0EDF-9EC5-4F0D-B259-0481D5D56F95}" srcOrd="0" destOrd="0" parTransId="{CA7C7F75-22C3-4C7B-8B86-6EC32AAEA217}" sibTransId="{6858C4B1-5BDE-42EE-BE61-367BCD703082}"/>
    <dgm:cxn modelId="{64608284-13AC-4BD6-9B2A-A99D2BA14DCF}" srcId="{B9CA3FFF-38CE-4DD7-AEAA-D4C8B13CCC86}" destId="{53CE90F5-5274-4306-9210-2D201780EDB1}" srcOrd="2" destOrd="0" parTransId="{5A2E2255-0575-4D76-883C-01C4E6B3B172}" sibTransId="{752B7AA0-F110-4C7E-B081-0616785A8476}"/>
    <dgm:cxn modelId="{E54C96DF-0059-4550-8E0C-FE725089689A}" type="presOf" srcId="{B9CA3FFF-38CE-4DD7-AEAA-D4C8B13CCC86}" destId="{71934858-391B-4D52-AB75-7EB4159E1608}" srcOrd="0" destOrd="0" presId="urn:microsoft.com/office/officeart/2018/5/layout/IconCircleLabelList"/>
    <dgm:cxn modelId="{E50C04E1-A60F-4BFD-B991-7CDF80C13EA0}" type="presParOf" srcId="{71934858-391B-4D52-AB75-7EB4159E1608}" destId="{02958D84-9C2B-4D39-925B-73D34E03037E}" srcOrd="0" destOrd="0" presId="urn:microsoft.com/office/officeart/2018/5/layout/IconCircleLabelList"/>
    <dgm:cxn modelId="{7BFC030B-4691-468F-AB6D-F76CE455BE9E}" type="presParOf" srcId="{02958D84-9C2B-4D39-925B-73D34E03037E}" destId="{918F23A4-7E6D-4C7C-B7DA-AD30B5A37152}" srcOrd="0" destOrd="0" presId="urn:microsoft.com/office/officeart/2018/5/layout/IconCircleLabelList"/>
    <dgm:cxn modelId="{6A7E96CB-091E-4E2B-8B3D-12C43B512DBC}" type="presParOf" srcId="{02958D84-9C2B-4D39-925B-73D34E03037E}" destId="{933D00E6-71F7-4652-8121-DFBF4C75CD40}" srcOrd="1" destOrd="0" presId="urn:microsoft.com/office/officeart/2018/5/layout/IconCircleLabelList"/>
    <dgm:cxn modelId="{4CD44BB3-E0BF-4DDC-9BE5-BDBB666E3939}" type="presParOf" srcId="{02958D84-9C2B-4D39-925B-73D34E03037E}" destId="{657F1619-D283-4F5F-8C1D-2B1A883AF242}" srcOrd="2" destOrd="0" presId="urn:microsoft.com/office/officeart/2018/5/layout/IconCircleLabelList"/>
    <dgm:cxn modelId="{341D10AE-83B5-40F8-BA43-6F88AC4323EA}" type="presParOf" srcId="{02958D84-9C2B-4D39-925B-73D34E03037E}" destId="{8CCB7FE6-1F94-45A6-BDD1-AB3C1FC4E190}" srcOrd="3" destOrd="0" presId="urn:microsoft.com/office/officeart/2018/5/layout/IconCircleLabelList"/>
    <dgm:cxn modelId="{3155CD3F-D432-4BC1-9CBB-86ED31E7C751}" type="presParOf" srcId="{71934858-391B-4D52-AB75-7EB4159E1608}" destId="{FE4FB99C-CDAE-47DA-90D6-80D0035CF911}" srcOrd="1" destOrd="0" presId="urn:microsoft.com/office/officeart/2018/5/layout/IconCircleLabelList"/>
    <dgm:cxn modelId="{C5CC576A-818C-4930-A784-6CC33E76183A}" type="presParOf" srcId="{71934858-391B-4D52-AB75-7EB4159E1608}" destId="{AD252D7F-05AA-4D96-9E9F-5A47AF1D57AA}" srcOrd="2" destOrd="0" presId="urn:microsoft.com/office/officeart/2018/5/layout/IconCircleLabelList"/>
    <dgm:cxn modelId="{997E5C6E-58E0-4B8A-A90F-3C9E842EEA59}" type="presParOf" srcId="{AD252D7F-05AA-4D96-9E9F-5A47AF1D57AA}" destId="{4FD8BB05-3E09-4A04-8080-B709455B10EF}" srcOrd="0" destOrd="0" presId="urn:microsoft.com/office/officeart/2018/5/layout/IconCircleLabelList"/>
    <dgm:cxn modelId="{D3986BCB-ABAA-49D3-9122-CD303911CA46}" type="presParOf" srcId="{AD252D7F-05AA-4D96-9E9F-5A47AF1D57AA}" destId="{4FB51098-81B8-41FD-9F80-F20F62775618}" srcOrd="1" destOrd="0" presId="urn:microsoft.com/office/officeart/2018/5/layout/IconCircleLabelList"/>
    <dgm:cxn modelId="{502B19DC-F9DB-46AD-B4AA-55816BA553FF}" type="presParOf" srcId="{AD252D7F-05AA-4D96-9E9F-5A47AF1D57AA}" destId="{12A77E0D-92FC-4254-9D14-AB585C4A758A}" srcOrd="2" destOrd="0" presId="urn:microsoft.com/office/officeart/2018/5/layout/IconCircleLabelList"/>
    <dgm:cxn modelId="{30D2A049-9525-410F-B02D-7F9D772514A1}" type="presParOf" srcId="{AD252D7F-05AA-4D96-9E9F-5A47AF1D57AA}" destId="{F7EE9419-6C51-411B-BB4C-8F7BBB60768A}" srcOrd="3" destOrd="0" presId="urn:microsoft.com/office/officeart/2018/5/layout/IconCircleLabelList"/>
    <dgm:cxn modelId="{E40D2B91-01B2-4240-A5B2-0D56D79861E0}" type="presParOf" srcId="{71934858-391B-4D52-AB75-7EB4159E1608}" destId="{9A57C24D-5E4A-4C79-8E42-85D0498583D6}" srcOrd="3" destOrd="0" presId="urn:microsoft.com/office/officeart/2018/5/layout/IconCircleLabelList"/>
    <dgm:cxn modelId="{286ADC10-3596-4188-A557-87F811F75418}" type="presParOf" srcId="{71934858-391B-4D52-AB75-7EB4159E1608}" destId="{FE2C3B2D-578B-4097-9F47-ECBC3DE6EFAD}" srcOrd="4" destOrd="0" presId="urn:microsoft.com/office/officeart/2018/5/layout/IconCircleLabelList"/>
    <dgm:cxn modelId="{08E84B09-7953-41F1-9A7D-B6695DF3E893}" type="presParOf" srcId="{FE2C3B2D-578B-4097-9F47-ECBC3DE6EFAD}" destId="{CF537A37-BC73-4E30-8799-5DFB07A776A9}" srcOrd="0" destOrd="0" presId="urn:microsoft.com/office/officeart/2018/5/layout/IconCircleLabelList"/>
    <dgm:cxn modelId="{C06BAA8C-7D61-4640-A25C-2E18735BEF0E}" type="presParOf" srcId="{FE2C3B2D-578B-4097-9F47-ECBC3DE6EFAD}" destId="{91B905B8-59A8-4976-99AE-7983E3603513}" srcOrd="1" destOrd="0" presId="urn:microsoft.com/office/officeart/2018/5/layout/IconCircleLabelList"/>
    <dgm:cxn modelId="{91241276-164F-4367-82DA-968851BF26CF}" type="presParOf" srcId="{FE2C3B2D-578B-4097-9F47-ECBC3DE6EFAD}" destId="{61726665-1A70-4A59-9A29-47D3B0CD667C}" srcOrd="2" destOrd="0" presId="urn:microsoft.com/office/officeart/2018/5/layout/IconCircleLabelList"/>
    <dgm:cxn modelId="{E6DF4FF6-7162-496A-B4EA-5FCCA0EDA640}" type="presParOf" srcId="{FE2C3B2D-578B-4097-9F47-ECBC3DE6EFAD}" destId="{D875CD74-0A02-4FB2-B4E4-E5319DABE98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F23A4-7E6D-4C7C-B7DA-AD30B5A37152}">
      <dsp:nvSpPr>
        <dsp:cNvPr id="0" name=""/>
        <dsp:cNvSpPr/>
      </dsp:nvSpPr>
      <dsp:spPr>
        <a:xfrm>
          <a:off x="519702" y="12065"/>
          <a:ext cx="1544062" cy="1544062"/>
        </a:xfrm>
        <a:prstGeom prst="ellipse">
          <a:avLst/>
        </a:prstGeom>
        <a:solidFill>
          <a:srgbClr val="00789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D00E6-71F7-4652-8121-DFBF4C75CD40}">
      <dsp:nvSpPr>
        <dsp:cNvPr id="0" name=""/>
        <dsp:cNvSpPr/>
      </dsp:nvSpPr>
      <dsp:spPr>
        <a:xfrm>
          <a:off x="848764" y="341128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B7FE6-1F94-45A6-BDD1-AB3C1FC4E190}">
      <dsp:nvSpPr>
        <dsp:cNvPr id="0" name=""/>
        <dsp:cNvSpPr/>
      </dsp:nvSpPr>
      <dsp:spPr>
        <a:xfrm>
          <a:off x="26108" y="2037065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Arbitrage</a:t>
          </a:r>
        </a:p>
      </dsp:txBody>
      <dsp:txXfrm>
        <a:off x="26108" y="2037065"/>
        <a:ext cx="2531250" cy="720000"/>
      </dsp:txXfrm>
    </dsp:sp>
    <dsp:sp modelId="{4FD8BB05-3E09-4A04-8080-B709455B10EF}">
      <dsp:nvSpPr>
        <dsp:cNvPr id="0" name=""/>
        <dsp:cNvSpPr/>
      </dsp:nvSpPr>
      <dsp:spPr>
        <a:xfrm>
          <a:off x="3493921" y="12065"/>
          <a:ext cx="1544062" cy="1544062"/>
        </a:xfrm>
        <a:prstGeom prst="ellipse">
          <a:avLst/>
        </a:prstGeom>
        <a:solidFill>
          <a:srgbClr val="00789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51098-81B8-41FD-9F80-F20F62775618}">
      <dsp:nvSpPr>
        <dsp:cNvPr id="0" name=""/>
        <dsp:cNvSpPr/>
      </dsp:nvSpPr>
      <dsp:spPr>
        <a:xfrm>
          <a:off x="3822983" y="341128"/>
          <a:ext cx="885937" cy="88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E9419-6C51-411B-BB4C-8F7BBB60768A}">
      <dsp:nvSpPr>
        <dsp:cNvPr id="0" name=""/>
        <dsp:cNvSpPr/>
      </dsp:nvSpPr>
      <dsp:spPr>
        <a:xfrm>
          <a:off x="3000327" y="2037065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Liquidation</a:t>
          </a:r>
        </a:p>
      </dsp:txBody>
      <dsp:txXfrm>
        <a:off x="3000327" y="2037065"/>
        <a:ext cx="2531250" cy="720000"/>
      </dsp:txXfrm>
    </dsp:sp>
    <dsp:sp modelId="{CF537A37-BC73-4E30-8799-5DFB07A776A9}">
      <dsp:nvSpPr>
        <dsp:cNvPr id="0" name=""/>
        <dsp:cNvSpPr/>
      </dsp:nvSpPr>
      <dsp:spPr>
        <a:xfrm>
          <a:off x="6468140" y="12065"/>
          <a:ext cx="1544062" cy="1544062"/>
        </a:xfrm>
        <a:prstGeom prst="ellipse">
          <a:avLst/>
        </a:prstGeom>
        <a:solidFill>
          <a:srgbClr val="00789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905B8-59A8-4976-99AE-7983E3603513}">
      <dsp:nvSpPr>
        <dsp:cNvPr id="0" name=""/>
        <dsp:cNvSpPr/>
      </dsp:nvSpPr>
      <dsp:spPr>
        <a:xfrm>
          <a:off x="6797202" y="341128"/>
          <a:ext cx="885937" cy="885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5CD74-0A02-4FB2-B4E4-E5319DABE989}">
      <dsp:nvSpPr>
        <dsp:cNvPr id="0" name=""/>
        <dsp:cNvSpPr/>
      </dsp:nvSpPr>
      <dsp:spPr>
        <a:xfrm>
          <a:off x="5974546" y="2037065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Sandwiching </a:t>
          </a:r>
        </a:p>
      </dsp:txBody>
      <dsp:txXfrm>
        <a:off x="5974546" y="2037065"/>
        <a:ext cx="253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9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786379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  <p15:guide id="5" pos="61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831844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972440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559157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126682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2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62-278A-4155-9BEB-7C2CB2386E92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69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4EAFE7-317E-4912-B75C-DD6945F82242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24068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547-0B26-4181-9958-0F74634B97A1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9417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3879-9C0F-4F94-919F-30B833E8871A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99097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3496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9425-7348-43E2-B0E9-6A2A48F5FA8A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74289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2B2-018B-4FD3-AD95-2F64EDE0E9D6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9753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FED0-443D-411A-B8E4-0668A8890EE3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GB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4211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0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7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8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68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01" r:id="rId7"/>
    <p:sldLayoutId id="2147483702" r:id="rId8"/>
    <p:sldLayoutId id="2147483703" r:id="rId9"/>
    <p:sldLayoutId id="2147483704" r:id="rId10"/>
    <p:sldLayoutId id="214748371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A358CF3-A22A-46C1-A4E5-5810212466EF}" type="datetime1">
              <a:rPr lang="de-CH" noProof="0" smtClean="0"/>
              <a:t>25.01.26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439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>
          <p15:clr>
            <a:srgbClr val="F26B43"/>
          </p15:clr>
        </p15:guide>
        <p15:guide id="3" pos="7219">
          <p15:clr>
            <a:srgbClr val="F26B43"/>
          </p15:clr>
        </p15:guide>
        <p15:guide id="4" orient="horz" pos="164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4201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flashbo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7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4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4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0.png"/><Relationship Id="rId7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4.png"/><Relationship Id="rId4" Type="http://schemas.openxmlformats.org/officeDocument/2006/relationships/image" Target="../media/image49.png"/><Relationship Id="rId9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38C13093-F147-4C4E-9844-F01238DB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53" name="Group 1052">
              <a:extLst>
                <a:ext uri="{FF2B5EF4-FFF2-40B4-BE49-F238E27FC236}">
                  <a16:creationId xmlns:a16="http://schemas.microsoft.com/office/drawing/2014/main" id="{804050F4-5635-4D29-882B-9E26D607F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D5B51A74-1848-4691-A276-A67B72C674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471BD7D0-08DD-4880-A93E-92454B00B1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CF9ECA97-80C4-4AFD-AC63-BCF6888FA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FBE9DB16-5C17-4090-8D3F-03B9BAAB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dark forest with trees and moss&#10;&#10;Description automatically generated">
            <a:extLst>
              <a:ext uri="{FF2B5EF4-FFF2-40B4-BE49-F238E27FC236}">
                <a16:creationId xmlns:a16="http://schemas.microsoft.com/office/drawing/2014/main" id="{FBE33EC6-12AB-6BEF-6DEC-FD622CA7D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91080BBA-334D-47E7-984F-354D2ADEE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65439" y="231439"/>
            <a:ext cx="6858000" cy="639512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04EBE-4C78-A7C1-4385-EF417C13F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3" y="1505625"/>
            <a:ext cx="6455229" cy="279501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FFFF00"/>
                </a:solidFill>
              </a:rPr>
              <a:t>‘</a:t>
            </a:r>
            <a:r>
              <a:rPr lang="en-US" sz="4000" dirty="0"/>
              <a:t>To Spam or Not to Spam:</a:t>
            </a:r>
            <a:br>
              <a:rPr lang="en-US" sz="4000" dirty="0"/>
            </a:br>
            <a:r>
              <a:rPr lang="en-US" sz="4000" dirty="0"/>
              <a:t>The Rise of Speculative MEV Bots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F8E6D-979F-65D8-3D40-2A773B0D7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830" y="5163616"/>
            <a:ext cx="5410200" cy="92008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Christof Ferreira Torres</a:t>
            </a:r>
          </a:p>
          <a:p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christof.torres@tecnico.ulisboa.pt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69777FA-84FF-A4D2-97FB-FE04ADE75F7A}"/>
              </a:ext>
            </a:extLst>
          </p:cNvPr>
          <p:cNvSpPr txBox="1">
            <a:spLocks/>
          </p:cNvSpPr>
          <p:nvPr/>
        </p:nvSpPr>
        <p:spPr>
          <a:xfrm>
            <a:off x="3487930" y="5346215"/>
            <a:ext cx="8091336" cy="9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Finance &amp; Crypto Workshop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26-28 2026, Scuola Normale Superiore, Pisa, Italy</a:t>
            </a:r>
          </a:p>
        </p:txBody>
      </p:sp>
      <p:pic>
        <p:nvPicPr>
          <p:cNvPr id="7" name="Picture 6" descr="A person with a beard&#10;&#10;AI-generated content may be incorrect.">
            <a:extLst>
              <a:ext uri="{FF2B5EF4-FFF2-40B4-BE49-F238E27FC236}">
                <a16:creationId xmlns:a16="http://schemas.microsoft.com/office/drawing/2014/main" id="{D4AE08D2-B13E-2B6A-2E33-716F80507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323" y="1082972"/>
            <a:ext cx="4535714" cy="3401786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AA0E2940-6062-3878-99B9-1BEAD308B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155" y="5102959"/>
            <a:ext cx="1854734" cy="102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8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2AA8-1D14-D0EC-D256-E66E4871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Block Stuffing (aka Spam)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242B9-6404-59D5-0696-E1A22D22036A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47DAABC9-11BB-8807-BF35-98A77DBF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193" y="1416879"/>
            <a:ext cx="7772400" cy="26262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4B10E4-1D24-2AD1-9343-F46EBD0ABA8A}"/>
              </a:ext>
            </a:extLst>
          </p:cNvPr>
          <p:cNvSpPr/>
          <p:nvPr/>
        </p:nvSpPr>
        <p:spPr>
          <a:xfrm>
            <a:off x="2287418" y="1817203"/>
            <a:ext cx="7598704" cy="139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B173336E-3895-1737-A718-56409748DEF9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90FB8C-D892-B712-98E6-FD9EA8C2A56E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Ferreira Torres, Christof, et al. "Frontrunner jones and the raiders of the dark forest: An empirical study of frontrunning on the Ethereum blockchain." 30th USENIX Security Symposium (USENIX Security 21). 2021.</a:t>
            </a:r>
          </a:p>
        </p:txBody>
      </p:sp>
      <p:pic>
        <p:nvPicPr>
          <p:cNvPr id="13" name="Picture 12" descr="A table with numbers and a few black text&#10;&#10;Description automatically generated">
            <a:extLst>
              <a:ext uri="{FF2B5EF4-FFF2-40B4-BE49-F238E27FC236}">
                <a16:creationId xmlns:a16="http://schemas.microsoft.com/office/drawing/2014/main" id="{17C4E2E3-E21F-D881-23BE-2BD7C0387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534" y="4148432"/>
            <a:ext cx="3969717" cy="15746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42C4EC-00D8-8057-1DDA-2A06A8071347}"/>
              </a:ext>
            </a:extLst>
          </p:cNvPr>
          <p:cNvSpPr/>
          <p:nvPr/>
        </p:nvSpPr>
        <p:spPr>
          <a:xfrm>
            <a:off x="4108726" y="5414617"/>
            <a:ext cx="3907769" cy="151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57BF2-5EC6-42D6-9F04-4237E99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</a:t>
            </a:r>
            <a:r>
              <a:rPr lang="en-US" dirty="0" err="1"/>
              <a:t>Mempools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B16F61-62BA-4FA3-89CE-2F599E6D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52AF-F19D-405C-AD5F-7D94B96A5CC3}" type="slidenum">
              <a:rPr kumimoji="0" lang="en-US" sz="800" b="0" i="0" u="none" strike="noStrike" kern="1200" cap="none" spc="0" normalizeH="0" baseline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ABEA6-4EA3-8909-A2CB-1AE275A6ECBF}"/>
              </a:ext>
            </a:extLst>
          </p:cNvPr>
          <p:cNvSpPr/>
          <p:nvPr/>
        </p:nvSpPr>
        <p:spPr>
          <a:xfrm>
            <a:off x="556591" y="6334539"/>
            <a:ext cx="1205948" cy="40390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F2B664-85F1-E39E-DC56-DD5B8D74E1A6}"/>
              </a:ext>
            </a:extLst>
          </p:cNvPr>
          <p:cNvSpPr txBox="1">
            <a:spLocks/>
          </p:cNvSpPr>
          <p:nvPr/>
        </p:nvSpPr>
        <p:spPr>
          <a:xfrm>
            <a:off x="4685847" y="3649660"/>
            <a:ext cx="1700439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…2021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148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E5BB-6026-8CE4-DBC8-804E6DA2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Flashbots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52680-6EB8-07CF-6816-84C8A32466C5}"/>
              </a:ext>
            </a:extLst>
          </p:cNvPr>
          <p:cNvSpPr/>
          <p:nvPr/>
        </p:nvSpPr>
        <p:spPr>
          <a:xfrm>
            <a:off x="1258956" y="4025358"/>
            <a:ext cx="6163760" cy="2337246"/>
          </a:xfrm>
          <a:prstGeom prst="rect">
            <a:avLst/>
          </a:prstGeom>
          <a:solidFill>
            <a:srgbClr val="00BFFF">
              <a:alpha val="20000"/>
            </a:srgb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B31A7-AF79-DED3-9338-879A10A69BE3}"/>
              </a:ext>
            </a:extLst>
          </p:cNvPr>
          <p:cNvSpPr/>
          <p:nvPr/>
        </p:nvSpPr>
        <p:spPr>
          <a:xfrm>
            <a:off x="7526387" y="4025358"/>
            <a:ext cx="3449968" cy="2337246"/>
          </a:xfrm>
          <a:prstGeom prst="rect">
            <a:avLst/>
          </a:prstGeom>
          <a:solidFill>
            <a:schemeClr val="accent5">
              <a:lumMod val="60000"/>
              <a:lumOff val="40000"/>
              <a:alpha val="20010"/>
            </a:schemeClr>
          </a:solidFill>
          <a:ln>
            <a:solidFill>
              <a:schemeClr val="accent5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welcome to flashbots | Flashbots Docs">
            <a:extLst>
              <a:ext uri="{FF2B5EF4-FFF2-40B4-BE49-F238E27FC236}">
                <a16:creationId xmlns:a16="http://schemas.microsoft.com/office/drawing/2014/main" id="{C0909156-2157-4B75-6EB4-3B3BA69B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83" y="4214628"/>
            <a:ext cx="705504" cy="7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E1D470-0392-F102-7199-F143E3DC783C}"/>
              </a:ext>
            </a:extLst>
          </p:cNvPr>
          <p:cNvSpPr/>
          <p:nvPr/>
        </p:nvSpPr>
        <p:spPr>
          <a:xfrm>
            <a:off x="1431227" y="4920514"/>
            <a:ext cx="1295400" cy="562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66F5F-2CE5-E7A7-4633-3ABEFF61CA1B}"/>
              </a:ext>
            </a:extLst>
          </p:cNvPr>
          <p:cNvSpPr/>
          <p:nvPr/>
        </p:nvSpPr>
        <p:spPr>
          <a:xfrm>
            <a:off x="4127536" y="4920514"/>
            <a:ext cx="1295400" cy="562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702CD-DACA-C7F9-E58D-2EA31D2EE91C}"/>
              </a:ext>
            </a:extLst>
          </p:cNvPr>
          <p:cNvSpPr/>
          <p:nvPr/>
        </p:nvSpPr>
        <p:spPr>
          <a:xfrm>
            <a:off x="6831581" y="4920514"/>
            <a:ext cx="1295400" cy="562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BC7CCC-F579-A129-44B9-AF2B25FDC692}"/>
              </a:ext>
            </a:extLst>
          </p:cNvPr>
          <p:cNvSpPr/>
          <p:nvPr/>
        </p:nvSpPr>
        <p:spPr>
          <a:xfrm>
            <a:off x="1431227" y="5631674"/>
            <a:ext cx="1295400" cy="562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A7B73-BA73-AEB2-261F-DE6C9DC3204C}"/>
              </a:ext>
            </a:extLst>
          </p:cNvPr>
          <p:cNvSpPr/>
          <p:nvPr/>
        </p:nvSpPr>
        <p:spPr>
          <a:xfrm>
            <a:off x="1431227" y="4209354"/>
            <a:ext cx="1295400" cy="562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C933BB-C111-73A4-2424-8FCA26E50D52}"/>
              </a:ext>
            </a:extLst>
          </p:cNvPr>
          <p:cNvSpPr/>
          <p:nvPr/>
        </p:nvSpPr>
        <p:spPr>
          <a:xfrm>
            <a:off x="6831581" y="5631674"/>
            <a:ext cx="1295400" cy="562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67DD2D-0BD1-0B60-3F6A-DC2D184D4D83}"/>
              </a:ext>
            </a:extLst>
          </p:cNvPr>
          <p:cNvSpPr/>
          <p:nvPr/>
        </p:nvSpPr>
        <p:spPr>
          <a:xfrm>
            <a:off x="6831581" y="4204448"/>
            <a:ext cx="1295400" cy="562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5DFF8F-82BA-ADD6-5400-CAAC5519F58D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2726627" y="4490708"/>
            <a:ext cx="1400909" cy="71116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EA6D04-8299-C9ED-9195-F96BBB63780B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726627" y="5201868"/>
            <a:ext cx="1400909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8FB4AD-690C-C8C1-C686-770484477FB1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2726627" y="5201868"/>
            <a:ext cx="1400909" cy="71116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8B07DC-BA8D-E3EA-014F-DDAA2AB87B3E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 flipV="1">
            <a:off x="5422936" y="4485802"/>
            <a:ext cx="1408645" cy="71606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53FA17-8848-C939-ABE3-AE13E2CD82CD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422936" y="5201868"/>
            <a:ext cx="1408645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167D23-E907-0BA6-FA65-1EC59CD4BE5E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422936" y="5201868"/>
            <a:ext cx="1408645" cy="71116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n 19">
            <a:extLst>
              <a:ext uri="{FF2B5EF4-FFF2-40B4-BE49-F238E27FC236}">
                <a16:creationId xmlns:a16="http://schemas.microsoft.com/office/drawing/2014/main" id="{C89D70AB-09DF-1CC5-37FF-5A7DAF87F8AB}"/>
              </a:ext>
            </a:extLst>
          </p:cNvPr>
          <p:cNvSpPr/>
          <p:nvPr/>
        </p:nvSpPr>
        <p:spPr>
          <a:xfrm>
            <a:off x="4468880" y="5386916"/>
            <a:ext cx="650631" cy="856744"/>
          </a:xfrm>
          <a:prstGeom prst="can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43CBBC-08E8-7164-C94E-6C5FD18C013B}"/>
              </a:ext>
            </a:extLst>
          </p:cNvPr>
          <p:cNvSpPr txBox="1"/>
          <p:nvPr/>
        </p:nvSpPr>
        <p:spPr>
          <a:xfrm>
            <a:off x="3827007" y="634283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mempool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4A78365D-B5A2-68FD-BCD5-188551730639}"/>
              </a:ext>
            </a:extLst>
          </p:cNvPr>
          <p:cNvSpPr/>
          <p:nvPr/>
        </p:nvSpPr>
        <p:spPr>
          <a:xfrm>
            <a:off x="8988419" y="4773496"/>
            <a:ext cx="650631" cy="85674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3D97A8-AA54-2FAA-688C-BE84428635C1}"/>
              </a:ext>
            </a:extLst>
          </p:cNvPr>
          <p:cNvSpPr txBox="1"/>
          <p:nvPr/>
        </p:nvSpPr>
        <p:spPr>
          <a:xfrm>
            <a:off x="8418880" y="575336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mempool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90021A-A2B5-134A-3954-0DDA48347F87}"/>
              </a:ext>
            </a:extLst>
          </p:cNvPr>
          <p:cNvCxnSpPr>
            <a:cxnSpLocks/>
            <a:stCxn id="22" idx="2"/>
            <a:endCxn id="13" idx="3"/>
          </p:cNvCxnSpPr>
          <p:nvPr/>
        </p:nvCxnSpPr>
        <p:spPr>
          <a:xfrm flipH="1" flipV="1">
            <a:off x="8126981" y="4485802"/>
            <a:ext cx="861438" cy="71606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CFFCB6-599B-291B-9A3B-16DDDC6BAD9F}"/>
              </a:ext>
            </a:extLst>
          </p:cNvPr>
          <p:cNvCxnSpPr>
            <a:cxnSpLocks/>
            <a:stCxn id="22" idx="2"/>
            <a:endCxn id="9" idx="3"/>
          </p:cNvCxnSpPr>
          <p:nvPr/>
        </p:nvCxnSpPr>
        <p:spPr>
          <a:xfrm flipH="1">
            <a:off x="8126981" y="5201868"/>
            <a:ext cx="861438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194A9C-F04C-B759-C847-96041D512E22}"/>
              </a:ext>
            </a:extLst>
          </p:cNvPr>
          <p:cNvCxnSpPr>
            <a:cxnSpLocks/>
            <a:stCxn id="22" idx="2"/>
            <a:endCxn id="12" idx="3"/>
          </p:cNvCxnSpPr>
          <p:nvPr/>
        </p:nvCxnSpPr>
        <p:spPr>
          <a:xfrm flipH="1">
            <a:off x="8126981" y="5201868"/>
            <a:ext cx="861438" cy="71116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6A02E2A-898C-5CFD-1DA2-3A1DF65D012D}"/>
              </a:ext>
            </a:extLst>
          </p:cNvPr>
          <p:cNvSpPr txBox="1"/>
          <p:nvPr/>
        </p:nvSpPr>
        <p:spPr>
          <a:xfrm>
            <a:off x="6880399" y="634283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mev-geth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BDC42E-F700-9DE3-1B6C-E53F30FB9154}"/>
              </a:ext>
            </a:extLst>
          </p:cNvPr>
          <p:cNvSpPr txBox="1"/>
          <p:nvPr/>
        </p:nvSpPr>
        <p:spPr>
          <a:xfrm>
            <a:off x="2751196" y="5757545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Send bundle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67DC1-99C4-975D-EAA8-CC8D8F13F9C1}"/>
              </a:ext>
            </a:extLst>
          </p:cNvPr>
          <p:cNvSpPr txBox="1"/>
          <p:nvPr/>
        </p:nvSpPr>
        <p:spPr>
          <a:xfrm>
            <a:off x="5413761" y="5751541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Forward bundle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91508F-2D92-36B7-81F2-46CE5A91F932}"/>
              </a:ext>
            </a:extLst>
          </p:cNvPr>
          <p:cNvSpPr txBox="1"/>
          <p:nvPr/>
        </p:nvSpPr>
        <p:spPr>
          <a:xfrm>
            <a:off x="5413761" y="4344417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Forward bundle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5A96FC-8CDA-6EB4-E28D-16A7149FBBA0}"/>
              </a:ext>
            </a:extLst>
          </p:cNvPr>
          <p:cNvSpPr txBox="1"/>
          <p:nvPr/>
        </p:nvSpPr>
        <p:spPr>
          <a:xfrm>
            <a:off x="5417841" y="5040830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Forward bundle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64830A-8439-1CFE-C367-9D39B3320A8A}"/>
              </a:ext>
            </a:extLst>
          </p:cNvPr>
          <p:cNvSpPr txBox="1"/>
          <p:nvPr/>
        </p:nvSpPr>
        <p:spPr>
          <a:xfrm>
            <a:off x="2751196" y="5053158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Send bundle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54FF83-D1C6-EABA-4214-888EDB0B0E4C}"/>
              </a:ext>
            </a:extLst>
          </p:cNvPr>
          <p:cNvSpPr txBox="1"/>
          <p:nvPr/>
        </p:nvSpPr>
        <p:spPr>
          <a:xfrm>
            <a:off x="2758449" y="434162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Send bundle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2A26F9-3B95-9568-5588-24D9A348F0EE}"/>
              </a:ext>
            </a:extLst>
          </p:cNvPr>
          <p:cNvSpPr txBox="1"/>
          <p:nvPr/>
        </p:nvSpPr>
        <p:spPr>
          <a:xfrm>
            <a:off x="8198173" y="357054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Network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17E1EE-58E8-0950-2056-23DBCF6953BF}"/>
              </a:ext>
            </a:extLst>
          </p:cNvPr>
          <p:cNvSpPr txBox="1"/>
          <p:nvPr/>
        </p:nvSpPr>
        <p:spPr>
          <a:xfrm>
            <a:off x="3746472" y="356778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Flashbots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54B3F11-B054-77A7-963B-1D82E077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034" y="1402185"/>
            <a:ext cx="9977537" cy="2033297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Flashbots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an organization that aims to mitigate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negative externalities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MEV: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Frontrunning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Gas price wars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Democratize MEV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Allows users to bypass the public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mempool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by submitting transactions “privately” via bundles</a:t>
            </a:r>
          </a:p>
          <a:p>
            <a:pPr marL="2286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E6DC78-5E87-610B-AE4F-4F0F7F55403C}"/>
              </a:ext>
            </a:extLst>
          </p:cNvPr>
          <p:cNvSpPr txBox="1"/>
          <p:nvPr/>
        </p:nvSpPr>
        <p:spPr>
          <a:xfrm>
            <a:off x="7004620" y="848194"/>
            <a:ext cx="6094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Open-source project: </a:t>
            </a: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https://github.com/flashbots</a:t>
            </a:r>
            <a:endParaRPr lang="en-US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3685DEC-E059-C06E-9F8C-D6619D989AFC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oliennummernplatzhalter 5">
            <a:extLst>
              <a:ext uri="{FF2B5EF4-FFF2-40B4-BE49-F238E27FC236}">
                <a16:creationId xmlns:a16="http://schemas.microsoft.com/office/drawing/2014/main" id="{7156A7FC-0F12-5598-43E6-D3579D876B20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1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/>
      <p:bldP spid="22" grpId="0" animBg="1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F556-E89B-AACD-DD62-A5690D2B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Analyzing MEV in Private Pools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4D5B6-1D6F-F6D5-726C-FA3F4CBD8025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DB1A93-A54E-C2A6-C8A3-1EC7E77D7BB1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1A834960-9ED2-70DD-8C69-61A25C6FB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77" t="3734" r="5776"/>
          <a:stretch/>
        </p:blipFill>
        <p:spPr>
          <a:xfrm>
            <a:off x="2937701" y="1943100"/>
            <a:ext cx="6056245" cy="503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29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3700-7B8D-C5A4-A0C2-E24F1EE1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Adoption of </a:t>
            </a:r>
            <a:r>
              <a:rPr lang="en-US" dirty="0" err="1"/>
              <a:t>Flashbots</a:t>
            </a:r>
            <a:endParaRPr lang="en-US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00C51DF2-2A06-C682-A401-AA7195317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11" y="1766081"/>
            <a:ext cx="4158845" cy="2968305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2656A05-72FC-1B09-C90D-869DAB873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11" y="1766081"/>
            <a:ext cx="4267738" cy="29701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CFE75A-009A-1DCD-F6A0-3CE7439B310B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A13DDF7-FC78-CF85-D734-EB4595178BB3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E8D48-562D-12D0-9EEF-AA8B42E38C5D}"/>
              </a:ext>
            </a:extLst>
          </p:cNvPr>
          <p:cNvSpPr txBox="1"/>
          <p:nvPr/>
        </p:nvSpPr>
        <p:spPr>
          <a:xfrm>
            <a:off x="2423835" y="5163492"/>
            <a:ext cx="70839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4 months 99% of miners were using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Flashbots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(i.e.,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mev-geth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3BAE9-1202-A0B3-0991-F8BE6A8C330D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Weintraub, Ben, et al. "A flash (bot) in the pan: measuring maximal extractable value in private pools." Proceedings of the 22nd ACM Internet Measurement Conference. 2022.</a:t>
            </a:r>
          </a:p>
        </p:txBody>
      </p:sp>
    </p:spTree>
    <p:extLst>
      <p:ext uri="{BB962C8B-B14F-4D97-AF65-F5344CB8AC3E}">
        <p14:creationId xmlns:p14="http://schemas.microsoft.com/office/powerpoint/2010/main" val="32663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3AED-F9E8-B96F-F5CC-A89A483F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MEV Profit Distribution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C2545-8A36-C4BA-2077-1669B6114E04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F4D701-D86A-5E10-FE5A-915FCA85ADF8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FABB2-35AC-5171-CAF2-681A76A1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15" y="1600849"/>
            <a:ext cx="4746625" cy="3305886"/>
          </a:xfrm>
          <a:prstGeom prst="rect">
            <a:avLst/>
          </a:prstGeom>
        </p:spPr>
      </p:pic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8AC241B5-4527-45BA-8F7E-E08940D23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3"/>
          <a:stretch/>
        </p:blipFill>
        <p:spPr>
          <a:xfrm>
            <a:off x="6134289" y="1700477"/>
            <a:ext cx="5128784" cy="3259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8BE2A-56A6-8154-FD2D-FAF4BD607BEC}"/>
              </a:ext>
            </a:extLst>
          </p:cNvPr>
          <p:cNvSpPr txBox="1"/>
          <p:nvPr/>
        </p:nvSpPr>
        <p:spPr>
          <a:xfrm>
            <a:off x="3263418" y="1244593"/>
            <a:ext cx="9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2A34C-2007-5F10-7DC0-993DD2BC7693}"/>
              </a:ext>
            </a:extLst>
          </p:cNvPr>
          <p:cNvSpPr txBox="1"/>
          <p:nvPr/>
        </p:nvSpPr>
        <p:spPr>
          <a:xfrm>
            <a:off x="7498947" y="124459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Searchers (Non-Miners)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4A32D-1114-A603-1C65-18FF856E49E2}"/>
              </a:ext>
            </a:extLst>
          </p:cNvPr>
          <p:cNvSpPr txBox="1"/>
          <p:nvPr/>
        </p:nvSpPr>
        <p:spPr>
          <a:xfrm>
            <a:off x="1643742" y="5251075"/>
            <a:ext cx="41474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Miners were making more profit using </a:t>
            </a:r>
            <a:r>
              <a:rPr lang="en-GB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Flashbots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ED0670-A4A0-25F9-A27A-91A6A67CBB4F}"/>
              </a:ext>
            </a:extLst>
          </p:cNvPr>
          <p:cNvSpPr txBox="1"/>
          <p:nvPr/>
        </p:nvSpPr>
        <p:spPr>
          <a:xfrm>
            <a:off x="6666789" y="5251074"/>
            <a:ext cx="44522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Searchers are making less profit using </a:t>
            </a:r>
            <a:r>
              <a:rPr lang="en-GB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Flashbots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6336A-052C-06C4-662C-74930785E1E6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Weintraub, Ben, et al. "A flash (bot) in the pan: measuring maximal extractable value in private pools." Proceedings of the 22nd ACM Internet Measurement Conference. 2022.</a:t>
            </a:r>
          </a:p>
        </p:txBody>
      </p:sp>
    </p:spTree>
    <p:extLst>
      <p:ext uri="{BB962C8B-B14F-4D97-AF65-F5344CB8AC3E}">
        <p14:creationId xmlns:p14="http://schemas.microsoft.com/office/powerpoint/2010/main" val="10969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3AED-F9E8-B96F-F5CC-A89A483F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MEV Extracted Via </a:t>
            </a:r>
            <a:r>
              <a:rPr lang="en-US" dirty="0" err="1"/>
              <a:t>Flashbots</a:t>
            </a:r>
            <a:endParaRPr lang="en-US" dirty="0"/>
          </a:p>
        </p:txBody>
      </p:sp>
      <p:pic>
        <p:nvPicPr>
          <p:cNvPr id="4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EF1A30D6-9EC1-430E-7470-2E5165B49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414"/>
          <a:stretch/>
        </p:blipFill>
        <p:spPr>
          <a:xfrm>
            <a:off x="1295605" y="1938069"/>
            <a:ext cx="9740382" cy="230599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9C2545-8A36-C4BA-2077-1669B6114E04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F4D701-D86A-5E10-FE5A-915FCA85ADF8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B0B65-33ED-2309-091A-9DAF578E0732}"/>
              </a:ext>
            </a:extLst>
          </p:cNvPr>
          <p:cNvSpPr txBox="1"/>
          <p:nvPr/>
        </p:nvSpPr>
        <p:spPr>
          <a:xfrm>
            <a:off x="2396174" y="4484502"/>
            <a:ext cx="753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1">
                <a:latin typeface="Arial" panose="020B0604020202020204" pitchFamily="34" charset="0"/>
                <a:cs typeface="Arial" panose="020B0604020202020204" pitchFamily="34" charset="0"/>
              </a:rPr>
              <a:t>Analyzed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blocks between 10,000,000 and 14,444,725 (04.05.2020 – 23.03.2022)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E8E15F-BB02-2258-3E05-C36334EF594D}"/>
              </a:ext>
            </a:extLst>
          </p:cNvPr>
          <p:cNvSpPr/>
          <p:nvPr/>
        </p:nvSpPr>
        <p:spPr>
          <a:xfrm>
            <a:off x="1525183" y="2787529"/>
            <a:ext cx="9187266" cy="318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D8EAC-FFCE-5D6E-C66E-0F3D4BE9DECE}"/>
              </a:ext>
            </a:extLst>
          </p:cNvPr>
          <p:cNvSpPr txBox="1"/>
          <p:nvPr/>
        </p:nvSpPr>
        <p:spPr>
          <a:xfrm>
            <a:off x="4118544" y="5277713"/>
            <a:ext cx="39549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48% of sandwiching is via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Flashbots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2BF99-852E-97F1-DDFC-43E7C7F0E898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Weintraub, Ben, et al. "A flash (bot) in the pan: measuring maximal extractable value in private pools." Proceedings of the 22nd ACM Internet Measurement Conference. 2022.</a:t>
            </a:r>
          </a:p>
        </p:txBody>
      </p:sp>
    </p:spTree>
    <p:extLst>
      <p:ext uri="{BB962C8B-B14F-4D97-AF65-F5344CB8AC3E}">
        <p14:creationId xmlns:p14="http://schemas.microsoft.com/office/powerpoint/2010/main" val="17761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3AED-F9E8-B96F-F5CC-A89A483F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MEV Centralization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C2545-8A36-C4BA-2077-1669B6114E04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F4D701-D86A-5E10-FE5A-915FCA85ADF8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9ADB7057-1D0B-AC8E-01A9-70848C77F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86" y="1617340"/>
            <a:ext cx="4940228" cy="342791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3BD874D-5361-2E80-E24B-A1CB78719929}"/>
              </a:ext>
            </a:extLst>
          </p:cNvPr>
          <p:cNvSpPr/>
          <p:nvPr/>
        </p:nvSpPr>
        <p:spPr>
          <a:xfrm>
            <a:off x="7924801" y="4518993"/>
            <a:ext cx="477078" cy="26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9D015-C2A9-0F4A-F23E-15DCDB28C3A7}"/>
              </a:ext>
            </a:extLst>
          </p:cNvPr>
          <p:cNvSpPr txBox="1"/>
          <p:nvPr/>
        </p:nvSpPr>
        <p:spPr>
          <a:xfrm>
            <a:off x="3554626" y="5364799"/>
            <a:ext cx="51988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90%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Flashbots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blocks were mined by 2 miners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2AE0C-ED8E-5650-E967-EF4335D788D8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Weintraub, Ben, et al. "A flash (bot) in the pan: measuring maximal extractable value in private pools." Proceedings of the 22nd ACM Internet Measurement Conference. 2022.</a:t>
            </a:r>
          </a:p>
        </p:txBody>
      </p:sp>
    </p:spTree>
    <p:extLst>
      <p:ext uri="{BB962C8B-B14F-4D97-AF65-F5344CB8AC3E}">
        <p14:creationId xmlns:p14="http://schemas.microsoft.com/office/powerpoint/2010/main" val="25305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57BF2-5EC6-42D6-9F04-4237E99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Proposer-Builder Separation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B16F61-62BA-4FA3-89CE-2F599E6D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52AF-F19D-405C-AD5F-7D94B96A5CC3}" type="slidenum">
              <a:rPr kumimoji="0" lang="en-US" sz="800" b="0" i="0" u="none" strike="noStrike" kern="1200" cap="none" spc="0" normalizeH="0" baseline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ABEA6-4EA3-8909-A2CB-1AE275A6ECBF}"/>
              </a:ext>
            </a:extLst>
          </p:cNvPr>
          <p:cNvSpPr/>
          <p:nvPr/>
        </p:nvSpPr>
        <p:spPr>
          <a:xfrm>
            <a:off x="556591" y="6334539"/>
            <a:ext cx="1205948" cy="40390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7B29219-8D5F-4ED8-7A22-18F61DBF6075}"/>
              </a:ext>
            </a:extLst>
          </p:cNvPr>
          <p:cNvSpPr txBox="1">
            <a:spLocks/>
          </p:cNvSpPr>
          <p:nvPr/>
        </p:nvSpPr>
        <p:spPr>
          <a:xfrm>
            <a:off x="7051675" y="3649660"/>
            <a:ext cx="1700439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…2022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699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6D68-6989-AF80-8B88-B805A445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Proposer-Builder Separation (PBS)</a:t>
            </a:r>
          </a:p>
        </p:txBody>
      </p:sp>
      <p:pic>
        <p:nvPicPr>
          <p:cNvPr id="5" name="Picture 4" descr="A diagram of blockchain network&#10;&#10;Description automatically generated">
            <a:extLst>
              <a:ext uri="{FF2B5EF4-FFF2-40B4-BE49-F238E27FC236}">
                <a16:creationId xmlns:a16="http://schemas.microsoft.com/office/drawing/2014/main" id="{7FC5B33B-C974-20EF-81CE-77D25299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6" y="1408065"/>
            <a:ext cx="8137802" cy="508481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1A1457-6D4E-DFCB-464B-95340C86F68A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6F534-55A6-5CAE-709D-18D168186382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0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57BF2-5EC6-42D6-9F04-4237E99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MEV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B16F61-62BA-4FA3-89CE-2F599E6D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52AF-F19D-405C-AD5F-7D94B96A5CC3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ABEA6-4EA3-8909-A2CB-1AE275A6ECBF}"/>
              </a:ext>
            </a:extLst>
          </p:cNvPr>
          <p:cNvSpPr/>
          <p:nvPr/>
        </p:nvSpPr>
        <p:spPr>
          <a:xfrm>
            <a:off x="556591" y="6334539"/>
            <a:ext cx="1205948" cy="40390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F3D4A46-555A-841F-2215-A7F079DF4008}"/>
              </a:ext>
            </a:extLst>
          </p:cNvPr>
          <p:cNvSpPr txBox="1">
            <a:spLocks/>
          </p:cNvSpPr>
          <p:nvPr/>
        </p:nvSpPr>
        <p:spPr>
          <a:xfrm>
            <a:off x="1986190" y="3649660"/>
            <a:ext cx="1700439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…2020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332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F556-E89B-AACD-DD62-A5690D2B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Analyzing MEV in the Era of PBS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4D5B6-1D6F-F6D5-726C-FA3F4CBD8025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DB1A93-A54E-C2A6-C8A3-1EC7E77D7BB1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EBA76-300E-942A-4D8B-0C798EA6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09" y="1789044"/>
            <a:ext cx="6567381" cy="5068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7345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2048-F238-0DBD-A5E2-B5250162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Adoption of PBS</a:t>
            </a:r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50E8D36-72C5-014E-A969-A721D3263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7" y="1183233"/>
            <a:ext cx="5200160" cy="3762278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020BBC-79DE-6C8C-3350-0204AC5C5D44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D872D-AA5B-7F97-6AFF-55F3B99AA43F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ph showing the fall of the stock market&#10;&#10;Description automatically generated">
            <a:extLst>
              <a:ext uri="{FF2B5EF4-FFF2-40B4-BE49-F238E27FC236}">
                <a16:creationId xmlns:a16="http://schemas.microsoft.com/office/drawing/2014/main" id="{C2A0B66A-A610-330F-0C9C-9602DF69D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65" y="1630709"/>
            <a:ext cx="5194852" cy="3312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8615E3-A78F-FBD3-A621-6936365F71CF}"/>
              </a:ext>
            </a:extLst>
          </p:cNvPr>
          <p:cNvSpPr txBox="1"/>
          <p:nvPr/>
        </p:nvSpPr>
        <p:spPr>
          <a:xfrm>
            <a:off x="1391477" y="5081618"/>
            <a:ext cx="47045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only 2 months over 90% of blocks are PBS blocks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4D1B9-9768-FC6E-D595-BB40964FC7A6}"/>
              </a:ext>
            </a:extLst>
          </p:cNvPr>
          <p:cNvSpPr txBox="1"/>
          <p:nvPr/>
        </p:nvSpPr>
        <p:spPr>
          <a:xfrm>
            <a:off x="6594350" y="5220117"/>
            <a:ext cx="47045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~80% of blocks originate from 4 relays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28FA1-4975-4340-1706-D9806E7D2978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Heimbach, Lioba, et al. "Ethereum's Proposer-Builder Separation: Promises and Realities." Proceedings of the 2023 ACM on Internet Measurement Conference. 2023.</a:t>
            </a:r>
          </a:p>
        </p:txBody>
      </p:sp>
    </p:spTree>
    <p:extLst>
      <p:ext uri="{BB962C8B-B14F-4D97-AF65-F5344CB8AC3E}">
        <p14:creationId xmlns:p14="http://schemas.microsoft.com/office/powerpoint/2010/main" val="10057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2048-F238-0DBD-A5E2-B5250162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MEV Extracted via PBS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020BBC-79DE-6C8C-3350-0204AC5C5D44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22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D872D-AA5B-7F97-6AFF-55F3B99AA43F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615E3-A78F-FBD3-A621-6936365F71CF}"/>
              </a:ext>
            </a:extLst>
          </p:cNvPr>
          <p:cNvSpPr txBox="1"/>
          <p:nvPr/>
        </p:nvSpPr>
        <p:spPr>
          <a:xfrm>
            <a:off x="3988458" y="4994113"/>
            <a:ext cx="47045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MEV is being extracted via PBS blocks</a:t>
            </a:r>
          </a:p>
        </p:txBody>
      </p:sp>
      <p:pic>
        <p:nvPicPr>
          <p:cNvPr id="4" name="Picture 3" descr="A graph of blue and red lines&#10;&#10;Description automatically generated">
            <a:extLst>
              <a:ext uri="{FF2B5EF4-FFF2-40B4-BE49-F238E27FC236}">
                <a16:creationId xmlns:a16="http://schemas.microsoft.com/office/drawing/2014/main" id="{791AB07A-AEDA-F775-B9D3-71834710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75" y="2437744"/>
            <a:ext cx="3247623" cy="2065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3150A9-1AEB-723F-4EF6-D503337E5E0A}"/>
              </a:ext>
            </a:extLst>
          </p:cNvPr>
          <p:cNvSpPr txBox="1"/>
          <p:nvPr/>
        </p:nvSpPr>
        <p:spPr>
          <a:xfrm>
            <a:off x="2309736" y="2080388"/>
            <a:ext cx="12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Arbitrage</a:t>
            </a:r>
          </a:p>
        </p:txBody>
      </p:sp>
      <p:pic>
        <p:nvPicPr>
          <p:cNvPr id="13" name="Picture 12" descr="A graph of a number of months&#10;&#10;Description automatically generated with medium confidence">
            <a:extLst>
              <a:ext uri="{FF2B5EF4-FFF2-40B4-BE49-F238E27FC236}">
                <a16:creationId xmlns:a16="http://schemas.microsoft.com/office/drawing/2014/main" id="{84366B60-6E89-C54E-C9D4-196708F0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471" y="2437744"/>
            <a:ext cx="3293058" cy="2066339"/>
          </a:xfrm>
          <a:prstGeom prst="rect">
            <a:avLst/>
          </a:prstGeom>
        </p:spPr>
      </p:pic>
      <p:pic>
        <p:nvPicPr>
          <p:cNvPr id="15" name="Picture 14" descr="A graph of a graph showing the number of months&#10;&#10;Description automatically generated with medium confidence">
            <a:extLst>
              <a:ext uri="{FF2B5EF4-FFF2-40B4-BE49-F238E27FC236}">
                <a16:creationId xmlns:a16="http://schemas.microsoft.com/office/drawing/2014/main" id="{74AA9E48-6E3D-A400-5EE5-4FA375082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202" y="2437744"/>
            <a:ext cx="3269383" cy="20663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7D9988-623C-EB67-0E66-EB2C7409BFDC}"/>
              </a:ext>
            </a:extLst>
          </p:cNvPr>
          <p:cNvSpPr txBox="1"/>
          <p:nvPr/>
        </p:nvSpPr>
        <p:spPr>
          <a:xfrm>
            <a:off x="5626422" y="206841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Liquidation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940C3-9173-6FC7-7045-BE678BFF4820}"/>
              </a:ext>
            </a:extLst>
          </p:cNvPr>
          <p:cNvSpPr txBox="1"/>
          <p:nvPr/>
        </p:nvSpPr>
        <p:spPr>
          <a:xfrm>
            <a:off x="8955388" y="206841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Sandwiching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2C502-8491-E78F-A7ED-E1D58AB19C17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Heimbach, Lioba, et al. "Ethereum's Proposer-Builder Separation: Promises and Realities." Proceedings of the 2023 ACM on Internet Measurement Conference. 2023.</a:t>
            </a:r>
          </a:p>
        </p:txBody>
      </p:sp>
    </p:spTree>
    <p:extLst>
      <p:ext uri="{BB962C8B-B14F-4D97-AF65-F5344CB8AC3E}">
        <p14:creationId xmlns:p14="http://schemas.microsoft.com/office/powerpoint/2010/main" val="24414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B7EA-44EF-D69F-C198-BF1662A3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MEV Profit Distribution</a:t>
            </a:r>
          </a:p>
        </p:txBody>
      </p:sp>
      <p:pic>
        <p:nvPicPr>
          <p:cNvPr id="5" name="Picture 4" descr="A graph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2F56B199-36A9-7BEC-862D-3EA428A13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70" y="1609272"/>
            <a:ext cx="4757530" cy="3174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36774-6671-49FA-ACB7-7CC7CCDEAF25}"/>
              </a:ext>
            </a:extLst>
          </p:cNvPr>
          <p:cNvSpPr txBox="1"/>
          <p:nvPr/>
        </p:nvSpPr>
        <p:spPr>
          <a:xfrm>
            <a:off x="1391477" y="5075307"/>
            <a:ext cx="47045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Validators engaging in PBS make more profit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522D4-2E20-F06C-0E5B-66B89131AB3B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ECAC0234-515E-4894-A585-AA7E994B7096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" name="Picture 9" descr="A graph of a graph showing a red and blue line&#10;&#10;Description automatically generated with medium confidence">
            <a:extLst>
              <a:ext uri="{FF2B5EF4-FFF2-40B4-BE49-F238E27FC236}">
                <a16:creationId xmlns:a16="http://schemas.microsoft.com/office/drawing/2014/main" id="{19A2ED54-84BF-3AAF-D2A6-6516251A4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510" y="1786519"/>
            <a:ext cx="4689363" cy="2997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28785A-0E85-C9F3-9333-3E99BEEC9F72}"/>
              </a:ext>
            </a:extLst>
          </p:cNvPr>
          <p:cNvSpPr txBox="1"/>
          <p:nvPr/>
        </p:nvSpPr>
        <p:spPr>
          <a:xfrm>
            <a:off x="6594350" y="5075307"/>
            <a:ext cx="47045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Proposers keep ~90% of the profit compared to builders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C2F41-8B17-C3A5-5B0F-A6A8A86EE3E1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Heimbach, Lioba, et al. "Ethereum's Proposer-Builder Separation: Promises and Realities." Proceedings of the 2023 ACM on Internet Measurement Conference. 2023.</a:t>
            </a:r>
          </a:p>
        </p:txBody>
      </p:sp>
    </p:spTree>
    <p:extLst>
      <p:ext uri="{BB962C8B-B14F-4D97-AF65-F5344CB8AC3E}">
        <p14:creationId xmlns:p14="http://schemas.microsoft.com/office/powerpoint/2010/main" val="18235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3AD1-34EB-09F7-2667-AD5BB97D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Unbundling Attacks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DAC5B-6690-C811-D97D-44444EAFFAED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467BC0E-0B3E-1569-75C2-6ABF58289AB8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D5D08EE-2A5D-2172-7A90-EECCA812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1471849"/>
            <a:ext cx="6069496" cy="1815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AA08D3A-D9F4-D36F-4CDD-E1A31FDFA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417" y="4661356"/>
            <a:ext cx="6069496" cy="186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65964190-938E-1D8F-AC27-A15647C2E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009" y="2875347"/>
            <a:ext cx="7772400" cy="197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6054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3AD1-34EB-09F7-2667-AD5BB97D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Unbundling Attacks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DAC5B-6690-C811-D97D-44444EAFFAED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467BC0E-0B3E-1569-75C2-6ABF58289AB8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25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9A44478-F7AD-D6A9-FA92-1D51BB67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1378227"/>
            <a:ext cx="9022029" cy="50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DC94F9-47E0-4CBC-4686-0564E2C329BF}"/>
              </a:ext>
            </a:extLst>
          </p:cNvPr>
          <p:cNvSpPr txBox="1"/>
          <p:nvPr/>
        </p:nvSpPr>
        <p:spPr>
          <a:xfrm>
            <a:off x="8455545" y="759449"/>
            <a:ext cx="246893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 Million Profit</a:t>
            </a:r>
          </a:p>
        </p:txBody>
      </p:sp>
    </p:spTree>
    <p:extLst>
      <p:ext uri="{BB962C8B-B14F-4D97-AF65-F5344CB8AC3E}">
        <p14:creationId xmlns:p14="http://schemas.microsoft.com/office/powerpoint/2010/main" val="22654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57BF2-5EC6-42D6-9F04-4237E99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Rollups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B16F61-62BA-4FA3-89CE-2F599E6D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52AF-F19D-405C-AD5F-7D94B96A5CC3}" type="slidenum">
              <a:rPr kumimoji="0" lang="en-US" sz="800" b="0" i="0" u="none" strike="noStrike" kern="1200" cap="none" spc="0" normalizeH="0" baseline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ABEA6-4EA3-8909-A2CB-1AE275A6ECBF}"/>
              </a:ext>
            </a:extLst>
          </p:cNvPr>
          <p:cNvSpPr/>
          <p:nvPr/>
        </p:nvSpPr>
        <p:spPr>
          <a:xfrm>
            <a:off x="556591" y="6334539"/>
            <a:ext cx="1205948" cy="40390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8ABE3C4-B889-4431-B8A6-B301647668C5}"/>
              </a:ext>
            </a:extLst>
          </p:cNvPr>
          <p:cNvSpPr txBox="1">
            <a:spLocks/>
          </p:cNvSpPr>
          <p:nvPr/>
        </p:nvSpPr>
        <p:spPr>
          <a:xfrm>
            <a:off x="2624818" y="3429000"/>
            <a:ext cx="1700439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…2023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6652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590B-38BE-09D2-A763-BFDD5684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Rollups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AA92E9-4247-9F97-89B8-EEF9E58F4F86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oliennummernplatzhalter 5">
            <a:extLst>
              <a:ext uri="{FF2B5EF4-FFF2-40B4-BE49-F238E27FC236}">
                <a16:creationId xmlns:a16="http://schemas.microsoft.com/office/drawing/2014/main" id="{ED7E0931-1AA9-3483-22FA-D8D5B63A396D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3CE534-FB24-4D79-E061-2988F91B9A32}"/>
              </a:ext>
            </a:extLst>
          </p:cNvPr>
          <p:cNvCxnSpPr>
            <a:cxnSpLocks/>
          </p:cNvCxnSpPr>
          <p:nvPr/>
        </p:nvCxnSpPr>
        <p:spPr>
          <a:xfrm flipH="1">
            <a:off x="954152" y="3362914"/>
            <a:ext cx="7991061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081B5F0-4DEA-829D-481E-BD7885575D6A}"/>
              </a:ext>
            </a:extLst>
          </p:cNvPr>
          <p:cNvSpPr/>
          <p:nvPr/>
        </p:nvSpPr>
        <p:spPr>
          <a:xfrm>
            <a:off x="4615968" y="3076195"/>
            <a:ext cx="1044124" cy="544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EA59A-4FDC-7DE4-9E9E-1599062A70B9}"/>
              </a:ext>
            </a:extLst>
          </p:cNvPr>
          <p:cNvSpPr txBox="1"/>
          <p:nvPr/>
        </p:nvSpPr>
        <p:spPr>
          <a:xfrm>
            <a:off x="1193095" y="171052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5DF41-55DF-4CE2-A354-E981B97FE4AA}"/>
              </a:ext>
            </a:extLst>
          </p:cNvPr>
          <p:cNvSpPr txBox="1"/>
          <p:nvPr/>
        </p:nvSpPr>
        <p:spPr>
          <a:xfrm>
            <a:off x="1188862" y="2766133"/>
            <a:ext cx="145103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Layer-1	~12s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(Ethereum)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A408DC-6135-83F8-C383-BAFDC5BD7778}"/>
              </a:ext>
            </a:extLst>
          </p:cNvPr>
          <p:cNvSpPr>
            <a:spLocks noChangeAspect="1"/>
          </p:cNvSpPr>
          <p:nvPr/>
        </p:nvSpPr>
        <p:spPr>
          <a:xfrm>
            <a:off x="5082296" y="4640040"/>
            <a:ext cx="2948249" cy="504000"/>
          </a:xfrm>
          <a:prstGeom prst="round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E4C4F-51A2-BB38-5320-F037B89CA26A}"/>
              </a:ext>
            </a:extLst>
          </p:cNvPr>
          <p:cNvSpPr txBox="1"/>
          <p:nvPr/>
        </p:nvSpPr>
        <p:spPr>
          <a:xfrm>
            <a:off x="1170038" y="3427286"/>
            <a:ext cx="18036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Layer-2	~0.25s-2s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(Rollups)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2C6D11-E54A-F3F8-E2CC-EA56270DF9E4}"/>
              </a:ext>
            </a:extLst>
          </p:cNvPr>
          <p:cNvSpPr/>
          <p:nvPr/>
        </p:nvSpPr>
        <p:spPr>
          <a:xfrm>
            <a:off x="6144248" y="4765670"/>
            <a:ext cx="864000" cy="252737"/>
          </a:xfrm>
          <a:prstGeom prst="roundRect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</a:t>
            </a:r>
            <a:endParaRPr lang="en-US" sz="1400" baseline="-5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67496-FBAF-B712-443C-6A474C911412}"/>
              </a:ext>
            </a:extLst>
          </p:cNvPr>
          <p:cNvSpPr txBox="1"/>
          <p:nvPr/>
        </p:nvSpPr>
        <p:spPr>
          <a:xfrm>
            <a:off x="7381161" y="4776556"/>
            <a:ext cx="30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52838-377E-E733-D453-288C9C037EC2}"/>
              </a:ext>
            </a:extLst>
          </p:cNvPr>
          <p:cNvSpPr txBox="1"/>
          <p:nvPr/>
        </p:nvSpPr>
        <p:spPr>
          <a:xfrm>
            <a:off x="5360590" y="5192799"/>
            <a:ext cx="29134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L2 Block</a:t>
            </a:r>
            <a:endParaRPr lang="en-US" sz="1400" i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ECCCB6-420D-791E-9795-D4A5EFF661E6}"/>
              </a:ext>
            </a:extLst>
          </p:cNvPr>
          <p:cNvSpPr>
            <a:spLocks noChangeAspect="1"/>
          </p:cNvSpPr>
          <p:nvPr/>
        </p:nvSpPr>
        <p:spPr>
          <a:xfrm>
            <a:off x="6566194" y="1327378"/>
            <a:ext cx="910246" cy="8884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2F45C07-71DC-FCD2-6E97-B54C4E421613}"/>
              </a:ext>
            </a:extLst>
          </p:cNvPr>
          <p:cNvSpPr/>
          <p:nvPr/>
        </p:nvSpPr>
        <p:spPr>
          <a:xfrm>
            <a:off x="6653105" y="1647336"/>
            <a:ext cx="735877" cy="2527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Batch</a:t>
            </a:r>
            <a:endParaRPr lang="en-US" sz="1400" i="1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1FADC4B-B03C-D8F3-AEC6-E94D9B72211E}"/>
              </a:ext>
            </a:extLst>
          </p:cNvPr>
          <p:cNvSpPr>
            <a:spLocks noChangeAspect="1"/>
          </p:cNvSpPr>
          <p:nvPr/>
        </p:nvSpPr>
        <p:spPr>
          <a:xfrm>
            <a:off x="2090256" y="1327378"/>
            <a:ext cx="910246" cy="8884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46461E-C705-7956-01F9-F5787353F327}"/>
              </a:ext>
            </a:extLst>
          </p:cNvPr>
          <p:cNvSpPr txBox="1"/>
          <p:nvPr/>
        </p:nvSpPr>
        <p:spPr>
          <a:xfrm>
            <a:off x="2090256" y="2249684"/>
            <a:ext cx="91024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L1 Block </a:t>
            </a:r>
            <a:r>
              <a:rPr lang="en-US" sz="1400" i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887544-571C-BCD3-0FA9-91D8FECDEDC8}"/>
              </a:ext>
            </a:extLst>
          </p:cNvPr>
          <p:cNvSpPr txBox="1"/>
          <p:nvPr/>
        </p:nvSpPr>
        <p:spPr>
          <a:xfrm>
            <a:off x="6435906" y="2249681"/>
            <a:ext cx="119759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L1 Block </a:t>
            </a:r>
            <a:r>
              <a:rPr lang="en-US" sz="1400" i="1" dirty="0" err="1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n+m</a:t>
            </a:r>
            <a:endParaRPr lang="en-US" sz="1400" i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761484B-350E-19B8-6158-C87D902234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85378" y="1455781"/>
            <a:ext cx="792000" cy="1872000"/>
          </a:xfrm>
          <a:prstGeom prst="bentConnector3">
            <a:avLst>
              <a:gd name="adj1" fmla="val 19721"/>
            </a:avLst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E1804EF-8ABE-3B97-D1D1-2DB5AA971FFB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7055523" y="4286395"/>
            <a:ext cx="12700" cy="958550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3495F8E6-1295-5C48-C122-A13FA69BCC52}"/>
              </a:ext>
            </a:extLst>
          </p:cNvPr>
          <p:cNvCxnSpPr>
            <a:cxnSpLocks/>
            <a:stCxn id="99" idx="0"/>
            <a:endCxn id="10" idx="0"/>
          </p:cNvCxnSpPr>
          <p:nvPr/>
        </p:nvCxnSpPr>
        <p:spPr>
          <a:xfrm rot="5400000" flipH="1" flipV="1">
            <a:off x="6096973" y="4286395"/>
            <a:ext cx="12700" cy="958550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3C7AD96D-83EA-091D-CE45-4DAB5A9119B7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5473044" y="1432073"/>
            <a:ext cx="1080000" cy="2016000"/>
          </a:xfrm>
          <a:prstGeom prst="bentConnector3">
            <a:avLst>
              <a:gd name="adj1" fmla="val 24196"/>
            </a:avLst>
          </a:prstGeom>
          <a:ln w="12700">
            <a:prstDash val="dash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0220865-629F-0E51-757C-0DE24A632A6F}"/>
              </a:ext>
            </a:extLst>
          </p:cNvPr>
          <p:cNvSpPr/>
          <p:nvPr/>
        </p:nvSpPr>
        <p:spPr>
          <a:xfrm>
            <a:off x="4761757" y="2781836"/>
            <a:ext cx="622857" cy="3122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6DBB03-23E7-77A0-BC8B-1161330431CB}"/>
              </a:ext>
            </a:extLst>
          </p:cNvPr>
          <p:cNvSpPr/>
          <p:nvPr/>
        </p:nvSpPr>
        <p:spPr>
          <a:xfrm>
            <a:off x="4125648" y="3184538"/>
            <a:ext cx="622857" cy="3122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ridge with a red rope over it&#10;&#10;Description automatically generated">
            <a:extLst>
              <a:ext uri="{FF2B5EF4-FFF2-40B4-BE49-F238E27FC236}">
                <a16:creationId xmlns:a16="http://schemas.microsoft.com/office/drawing/2014/main" id="{CA14EDA6-B0C8-8139-9113-250EE6FB4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2" b="26272"/>
          <a:stretch/>
        </p:blipFill>
        <p:spPr>
          <a:xfrm>
            <a:off x="4219514" y="3013071"/>
            <a:ext cx="927128" cy="544286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16B5D-764C-9F80-6627-D409BD18E98B}"/>
              </a:ext>
            </a:extLst>
          </p:cNvPr>
          <p:cNvCxnSpPr>
            <a:cxnSpLocks/>
          </p:cNvCxnSpPr>
          <p:nvPr/>
        </p:nvCxnSpPr>
        <p:spPr>
          <a:xfrm>
            <a:off x="3934768" y="4890790"/>
            <a:ext cx="96666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9D853C12-BC84-7627-55C3-87AA6557F16A}"/>
              </a:ext>
            </a:extLst>
          </p:cNvPr>
          <p:cNvCxnSpPr>
            <a:cxnSpLocks/>
          </p:cNvCxnSpPr>
          <p:nvPr/>
        </p:nvCxnSpPr>
        <p:spPr>
          <a:xfrm rot="5400000">
            <a:off x="3715900" y="3550518"/>
            <a:ext cx="468533" cy="900000"/>
          </a:xfrm>
          <a:prstGeom prst="bentConnector3">
            <a:avLst>
              <a:gd name="adj1" fmla="val 50000"/>
            </a:avLst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A computer server with many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5495D0C1-FCAC-7577-E535-F0F23011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622" y="4393809"/>
            <a:ext cx="942025" cy="94202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9688C94-95B8-BA43-631D-FE98FD6A10E6}"/>
              </a:ext>
            </a:extLst>
          </p:cNvPr>
          <p:cNvSpPr/>
          <p:nvPr/>
        </p:nvSpPr>
        <p:spPr>
          <a:xfrm>
            <a:off x="2177439" y="1655126"/>
            <a:ext cx="735877" cy="2527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789D8A-04FE-F64F-14BE-41DD481D559B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584542" y="1771615"/>
            <a:ext cx="5057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1E82AE-0484-21E2-5A01-2F96742D5810}"/>
              </a:ext>
            </a:extLst>
          </p:cNvPr>
          <p:cNvCxnSpPr>
            <a:cxnSpLocks/>
          </p:cNvCxnSpPr>
          <p:nvPr/>
        </p:nvCxnSpPr>
        <p:spPr>
          <a:xfrm>
            <a:off x="7473954" y="1747797"/>
            <a:ext cx="5057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5AD79DF-2219-C44A-F923-BC04FFBC3F81}"/>
              </a:ext>
            </a:extLst>
          </p:cNvPr>
          <p:cNvSpPr txBox="1"/>
          <p:nvPr/>
        </p:nvSpPr>
        <p:spPr>
          <a:xfrm>
            <a:off x="8042901" y="171052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7E2293-2E55-FA88-370B-371422BCE394}"/>
              </a:ext>
            </a:extLst>
          </p:cNvPr>
          <p:cNvSpPr txBox="1"/>
          <p:nvPr/>
        </p:nvSpPr>
        <p:spPr>
          <a:xfrm>
            <a:off x="3010979" y="5349388"/>
            <a:ext cx="95731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Sequencer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40B13-228A-89B1-9D4E-7A10C4B31ADD}"/>
              </a:ext>
            </a:extLst>
          </p:cNvPr>
          <p:cNvSpPr txBox="1"/>
          <p:nvPr/>
        </p:nvSpPr>
        <p:spPr>
          <a:xfrm>
            <a:off x="5602441" y="4247952"/>
            <a:ext cx="741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lang="en-US" sz="1400" i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</a:t>
            </a:r>
            <a:r>
              <a:rPr lang="en-US" sz="1400" i="1" baseline="-250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37FAD7-65D5-C5D9-10DB-002A9ACB30E6}"/>
              </a:ext>
            </a:extLst>
          </p:cNvPr>
          <p:cNvSpPr txBox="1"/>
          <p:nvPr/>
        </p:nvSpPr>
        <p:spPr>
          <a:xfrm>
            <a:off x="6455984" y="4247952"/>
            <a:ext cx="741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lang="en-US" sz="1400" i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</a:t>
            </a:r>
            <a:r>
              <a:rPr lang="en-US" sz="1400" i="1" baseline="-250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92491A-1786-40FF-240A-BF1E67A3B021}"/>
              </a:ext>
            </a:extLst>
          </p:cNvPr>
          <p:cNvSpPr txBox="1"/>
          <p:nvPr/>
        </p:nvSpPr>
        <p:spPr>
          <a:xfrm>
            <a:off x="5174723" y="3010013"/>
            <a:ext cx="13944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Bridge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(Smart Contract)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5B24EB1A-F65F-E90C-0B0F-03D01AF97F75}"/>
              </a:ext>
            </a:extLst>
          </p:cNvPr>
          <p:cNvCxnSpPr>
            <a:cxnSpLocks/>
          </p:cNvCxnSpPr>
          <p:nvPr/>
        </p:nvCxnSpPr>
        <p:spPr>
          <a:xfrm flipH="1" flipV="1">
            <a:off x="4973504" y="3726800"/>
            <a:ext cx="3204000" cy="1152000"/>
          </a:xfrm>
          <a:prstGeom prst="bentConnector4">
            <a:avLst>
              <a:gd name="adj1" fmla="val -9343"/>
              <a:gd name="adj2" fmla="val 76136"/>
            </a:avLst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FCADF5E-C840-DE1B-B69C-3B175642853A}"/>
              </a:ext>
            </a:extLst>
          </p:cNvPr>
          <p:cNvCxnSpPr>
            <a:cxnSpLocks/>
          </p:cNvCxnSpPr>
          <p:nvPr/>
        </p:nvCxnSpPr>
        <p:spPr>
          <a:xfrm>
            <a:off x="2408655" y="4864822"/>
            <a:ext cx="61200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80AD338-DEC8-9063-88B9-3EB44A1F7732}"/>
              </a:ext>
            </a:extLst>
          </p:cNvPr>
          <p:cNvSpPr/>
          <p:nvPr/>
        </p:nvSpPr>
        <p:spPr>
          <a:xfrm>
            <a:off x="1410680" y="4736080"/>
            <a:ext cx="864000" cy="252737"/>
          </a:xfrm>
          <a:prstGeom prst="roundRect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</a:t>
            </a:r>
            <a:endParaRPr lang="en-US" sz="1400" baseline="-5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B7CC67-8257-11C6-36CC-558B72AD3A39}"/>
              </a:ext>
            </a:extLst>
          </p:cNvPr>
          <p:cNvCxnSpPr>
            <a:cxnSpLocks/>
          </p:cNvCxnSpPr>
          <p:nvPr/>
        </p:nvCxnSpPr>
        <p:spPr>
          <a:xfrm>
            <a:off x="3000501" y="1771615"/>
            <a:ext cx="5057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9E3666D-FBB9-280F-7A85-3C18DF7F9C1D}"/>
              </a:ext>
            </a:extLst>
          </p:cNvPr>
          <p:cNvSpPr txBox="1"/>
          <p:nvPr/>
        </p:nvSpPr>
        <p:spPr>
          <a:xfrm>
            <a:off x="4559024" y="171052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B447FF-5FE6-A626-02BA-35F3A762E375}"/>
              </a:ext>
            </a:extLst>
          </p:cNvPr>
          <p:cNvCxnSpPr>
            <a:cxnSpLocks/>
          </p:cNvCxnSpPr>
          <p:nvPr/>
        </p:nvCxnSpPr>
        <p:spPr>
          <a:xfrm>
            <a:off x="6049512" y="1747797"/>
            <a:ext cx="5057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90D6DA2-DA00-D12A-1F45-81B3E5AA3689}"/>
              </a:ext>
            </a:extLst>
          </p:cNvPr>
          <p:cNvSpPr/>
          <p:nvPr/>
        </p:nvSpPr>
        <p:spPr>
          <a:xfrm>
            <a:off x="5221354" y="6291667"/>
            <a:ext cx="735877" cy="252737"/>
          </a:xfrm>
          <a:prstGeom prst="roundRect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5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5F48A6E-ADA7-BC8E-6C54-3A808706E32C}"/>
              </a:ext>
            </a:extLst>
          </p:cNvPr>
          <p:cNvSpPr/>
          <p:nvPr/>
        </p:nvSpPr>
        <p:spPr>
          <a:xfrm>
            <a:off x="2807812" y="6291667"/>
            <a:ext cx="735877" cy="2527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baseline="-5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A66F7E-8330-BAA9-4221-08804523FF9B}"/>
              </a:ext>
            </a:extLst>
          </p:cNvPr>
          <p:cNvSpPr txBox="1"/>
          <p:nvPr/>
        </p:nvSpPr>
        <p:spPr>
          <a:xfrm>
            <a:off x="5946798" y="6262291"/>
            <a:ext cx="123264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L2 Transaction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160E35-1764-9D86-3897-7E38DF3387EA}"/>
              </a:ext>
            </a:extLst>
          </p:cNvPr>
          <p:cNvSpPr txBox="1"/>
          <p:nvPr/>
        </p:nvSpPr>
        <p:spPr>
          <a:xfrm>
            <a:off x="3543689" y="6268584"/>
            <a:ext cx="123264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L1 Transaction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2DA74A1-656F-688E-2B21-215BE25E9A41}"/>
              </a:ext>
            </a:extLst>
          </p:cNvPr>
          <p:cNvSpPr/>
          <p:nvPr/>
        </p:nvSpPr>
        <p:spPr>
          <a:xfrm>
            <a:off x="2421907" y="4083733"/>
            <a:ext cx="2150369" cy="1827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1AFE38-7023-C588-0FB2-AEBCBEF6578F}"/>
              </a:ext>
            </a:extLst>
          </p:cNvPr>
          <p:cNvSpPr txBox="1"/>
          <p:nvPr/>
        </p:nvSpPr>
        <p:spPr>
          <a:xfrm>
            <a:off x="9133623" y="2287597"/>
            <a:ext cx="283464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Centralized ordering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Ordering follows FCFS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public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mempool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FD679A-799F-75C6-C314-44FB034A4F8D}"/>
              </a:ext>
            </a:extLst>
          </p:cNvPr>
          <p:cNvSpPr txBox="1"/>
          <p:nvPr/>
        </p:nvSpPr>
        <p:spPr>
          <a:xfrm>
            <a:off x="9133622" y="3526791"/>
            <a:ext cx="2834640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Frontrunning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Block-based </a:t>
            </a:r>
            <a:r>
              <a:rPr lang="en-US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backrunning</a:t>
            </a:r>
            <a:endParaRPr lang="en-US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9334AD-BA42-44AD-E64B-D54565F65656}"/>
              </a:ext>
            </a:extLst>
          </p:cNvPr>
          <p:cNvSpPr txBox="1"/>
          <p:nvPr/>
        </p:nvSpPr>
        <p:spPr>
          <a:xfrm flipH="1">
            <a:off x="2381306" y="1284739"/>
            <a:ext cx="329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B58280-EA83-C92A-0B4C-182FD51ED3FE}"/>
              </a:ext>
            </a:extLst>
          </p:cNvPr>
          <p:cNvSpPr txBox="1"/>
          <p:nvPr/>
        </p:nvSpPr>
        <p:spPr>
          <a:xfrm flipH="1">
            <a:off x="6856162" y="1291030"/>
            <a:ext cx="329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F6B679-9699-48EC-CFFD-FA3913DD3F62}"/>
              </a:ext>
            </a:extLst>
          </p:cNvPr>
          <p:cNvSpPr txBox="1"/>
          <p:nvPr/>
        </p:nvSpPr>
        <p:spPr>
          <a:xfrm>
            <a:off x="5479473" y="4783184"/>
            <a:ext cx="30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624D4BFC-7D22-A531-CAC7-F2A86049EC00}"/>
              </a:ext>
            </a:extLst>
          </p:cNvPr>
          <p:cNvSpPr/>
          <p:nvPr/>
        </p:nvSpPr>
        <p:spPr>
          <a:xfrm>
            <a:off x="5185698" y="4765670"/>
            <a:ext cx="864000" cy="2527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</a:t>
            </a:r>
          </a:p>
        </p:txBody>
      </p:sp>
    </p:spTree>
    <p:extLst>
      <p:ext uri="{BB962C8B-B14F-4D97-AF65-F5344CB8AC3E}">
        <p14:creationId xmlns:p14="http://schemas.microsoft.com/office/powerpoint/2010/main" val="177879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23" grpId="0" animBg="1"/>
      <p:bldP spid="28" grpId="0" animBg="1"/>
      <p:bldP spid="31" grpId="0"/>
      <p:bldP spid="32" grpId="0"/>
      <p:bldP spid="33" grpId="0"/>
      <p:bldP spid="34" grpId="0"/>
      <p:bldP spid="35" grpId="0" animBg="1"/>
      <p:bldP spid="38" grpId="0" animBg="1"/>
      <p:bldP spid="40" grpId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F556-E89B-AACD-DD62-A5690D2B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Analyzing MEV Across L1 and L2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4D5B6-1D6F-F6D5-726C-FA3F4CBD8025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DB1A93-A54E-C2A6-C8A3-1EC7E77D7BB1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28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DD1AD2-545F-DC75-3DD1-72AD39B9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42" y="1842052"/>
            <a:ext cx="7300964" cy="5055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833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D51E-A7F4-6C38-2469-C2E73080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MEV Volume Across L1 and L2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1843EB-A09B-5DF6-DD27-147F4C53318F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325EFD0-00A9-0F30-1E90-1E7C6DBB9B97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850FA-54F2-22F8-CED8-1D7D4758D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88" y="1961083"/>
            <a:ext cx="9115624" cy="2970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FBEF1-5FAD-AE9A-8543-F039A8A5FE85}"/>
              </a:ext>
            </a:extLst>
          </p:cNvPr>
          <p:cNvSpPr txBox="1"/>
          <p:nvPr/>
        </p:nvSpPr>
        <p:spPr>
          <a:xfrm>
            <a:off x="2901743" y="5254374"/>
            <a:ext cx="6665607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Rollups have reached similar MEV volume as compared to Ethereum</a:t>
            </a:r>
          </a:p>
        </p:txBody>
      </p:sp>
      <p:pic>
        <p:nvPicPr>
          <p:cNvPr id="5" name="Picture 4" descr="A table with numbers and a number of items&#10;&#10;Description automatically generated with medium confidence">
            <a:extLst>
              <a:ext uri="{FF2B5EF4-FFF2-40B4-BE49-F238E27FC236}">
                <a16:creationId xmlns:a16="http://schemas.microsoft.com/office/drawing/2014/main" id="{D5213EB4-4D02-6B37-4062-D202A4003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88" y="2503182"/>
            <a:ext cx="9392719" cy="1936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7D61A-789B-118E-E551-237CB40C87C2}"/>
              </a:ext>
            </a:extLst>
          </p:cNvPr>
          <p:cNvSpPr txBox="1"/>
          <p:nvPr/>
        </p:nvSpPr>
        <p:spPr>
          <a:xfrm>
            <a:off x="3488441" y="5268738"/>
            <a:ext cx="5492209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 did not find any evidence of sandwiching on Rollups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17C895-B088-E31F-24AB-46C99E126AFB}"/>
              </a:ext>
            </a:extLst>
          </p:cNvPr>
          <p:cNvSpPr/>
          <p:nvPr/>
        </p:nvSpPr>
        <p:spPr>
          <a:xfrm>
            <a:off x="8799443" y="2511988"/>
            <a:ext cx="2504661" cy="208059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B25F48-1EB5-3ECB-2E0A-FC148A6718DD}"/>
              </a:ext>
            </a:extLst>
          </p:cNvPr>
          <p:cNvSpPr/>
          <p:nvPr/>
        </p:nvSpPr>
        <p:spPr>
          <a:xfrm>
            <a:off x="8703340" y="1436465"/>
            <a:ext cx="2006227" cy="2530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9B2CF-EA86-41DB-AC21-EB9FFAF42037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Ferreira Torres, Christof, et al. "Rolling in the shadows: Analyzing the extraction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across layer-2 rollups." Proceedings of the 2024 on ACM SIGSAC Conference on Computer and Communications Security. 2024.</a:t>
            </a:r>
          </a:p>
        </p:txBody>
      </p:sp>
    </p:spTree>
    <p:extLst>
      <p:ext uri="{BB962C8B-B14F-4D97-AF65-F5344CB8AC3E}">
        <p14:creationId xmlns:p14="http://schemas.microsoft.com/office/powerpoint/2010/main" val="27526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4783-7E24-4A97-FDBD-152D18F8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trike="sngStrike" dirty="0"/>
              <a:t>Miner</a:t>
            </a:r>
            <a:r>
              <a:rPr lang="en-US" dirty="0"/>
              <a:t> Maximal Extractable Value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FF6ED-1F92-15BF-BC35-4178F5E20E49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00C13-8694-674C-A7FB-6C0CA512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00" b="3500"/>
          <a:stretch/>
        </p:blipFill>
        <p:spPr>
          <a:xfrm>
            <a:off x="3828112" y="3147067"/>
            <a:ext cx="4535776" cy="371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E8920A-831D-0688-ABFF-88A4A0C88FD6}"/>
              </a:ext>
            </a:extLst>
          </p:cNvPr>
          <p:cNvSpPr txBox="1"/>
          <p:nvPr/>
        </p:nvSpPr>
        <p:spPr>
          <a:xfrm>
            <a:off x="1322423" y="1808757"/>
            <a:ext cx="9343951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Any value (monetary profit) that you can extract by manipulating the order of transactions.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A8E29907-00BC-CF91-7652-4CAE4C333E7F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5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D00B-6AC3-0514-D455-23BFED5A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MEV Costs Across L1 and L2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2A219-2A0F-AB32-E6D6-5432CBE5D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94" y="2106631"/>
            <a:ext cx="5840060" cy="2920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DDA21-9175-9BFD-DBF5-1D8252A822D7}"/>
              </a:ext>
            </a:extLst>
          </p:cNvPr>
          <p:cNvSpPr txBox="1"/>
          <p:nvPr/>
        </p:nvSpPr>
        <p:spPr>
          <a:xfrm>
            <a:off x="3175970" y="5315143"/>
            <a:ext cx="5840060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MEV extraction is cheaper on rollups than on Ethereum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B48C7-C34C-E674-D28A-BC5A9ED206B4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5C43FED-A162-F155-9A15-1B5ACBB36B9B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90520-A5FF-1394-30AE-D6E8CD968B2D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Ferreira Torres, Christof, et al. "Rolling in the shadows: Analyzing the extraction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across layer-2 rollups." Proceedings of the 2024 on ACM SIGSAC Conference on Computer and Communications Security. 2024.</a:t>
            </a:r>
          </a:p>
        </p:txBody>
      </p:sp>
    </p:spTree>
    <p:extLst>
      <p:ext uri="{BB962C8B-B14F-4D97-AF65-F5344CB8AC3E}">
        <p14:creationId xmlns:p14="http://schemas.microsoft.com/office/powerpoint/2010/main" val="32566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1DE6-5690-C3E2-9B7C-0C6A15C5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MEV Profits Across L1 and L2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CC4A3C-0737-52C5-A713-A1D53A98135C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E2445AF-A108-D4BA-9FD2-EC6DCB2F9BA5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31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A table with numbers and a few words&#10;&#10;Description automatically generated with medium confidence">
            <a:extLst>
              <a:ext uri="{FF2B5EF4-FFF2-40B4-BE49-F238E27FC236}">
                <a16:creationId xmlns:a16="http://schemas.microsoft.com/office/drawing/2014/main" id="{813ED23C-E3DF-C7B4-9D92-CF5427299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85" y="1422239"/>
            <a:ext cx="6483627" cy="3667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8A3217-E193-F7D9-FB50-2BACF34CD0B6}"/>
              </a:ext>
            </a:extLst>
          </p:cNvPr>
          <p:cNvSpPr txBox="1"/>
          <p:nvPr/>
        </p:nvSpPr>
        <p:spPr>
          <a:xfrm>
            <a:off x="2823307" y="5306940"/>
            <a:ext cx="6545382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MEV extraction on Ethereum is more profitable than on rollups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468A23-1BFB-3A8B-AD03-8C77DABC94C5}"/>
              </a:ext>
            </a:extLst>
          </p:cNvPr>
          <p:cNvSpPr/>
          <p:nvPr/>
        </p:nvSpPr>
        <p:spPr>
          <a:xfrm>
            <a:off x="3984934" y="4020284"/>
            <a:ext cx="5291587" cy="44254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12D72-6F17-73CD-42F5-F0ED6590C8C3}"/>
              </a:ext>
            </a:extLst>
          </p:cNvPr>
          <p:cNvSpPr/>
          <p:nvPr/>
        </p:nvSpPr>
        <p:spPr>
          <a:xfrm>
            <a:off x="3984934" y="2592220"/>
            <a:ext cx="5291587" cy="44254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45F17-D7B0-4A4D-06B6-57D94CD1A537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Ferreira Torres, Christof, et al. "Rolling in the shadows: Analyzing the extraction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across layer-2 rollups." Proceedings of the 2024 on ACM SIGSAC Conference on Computer and Communications Security. 2024.</a:t>
            </a:r>
          </a:p>
        </p:txBody>
      </p:sp>
    </p:spTree>
    <p:extLst>
      <p:ext uri="{BB962C8B-B14F-4D97-AF65-F5344CB8AC3E}">
        <p14:creationId xmlns:p14="http://schemas.microsoft.com/office/powerpoint/2010/main" val="323452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CC9C-AFB6-2FCC-9B15-43FE0D68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MEV Opportunities Across L1 and L2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05415-C7B0-ED74-385D-8A7932DA2D25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D5AAC04-AE02-75D6-D1AE-1EB9B4D89E28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32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41703-19DE-ECC9-4D3A-1BB236424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64" y="1807135"/>
            <a:ext cx="6189871" cy="3243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9A716B-62BD-6C0F-7BC4-5C164BFFD6B7}"/>
              </a:ext>
            </a:extLst>
          </p:cNvPr>
          <p:cNvSpPr txBox="1"/>
          <p:nvPr/>
        </p:nvSpPr>
        <p:spPr>
          <a:xfrm>
            <a:off x="2761910" y="5232474"/>
            <a:ext cx="6750566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small number of L2 users managed to extract MEV in the same block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CFBF71-CFFB-F98E-605B-FE6A9341652C}"/>
              </a:ext>
            </a:extLst>
          </p:cNvPr>
          <p:cNvSpPr/>
          <p:nvPr/>
        </p:nvSpPr>
        <p:spPr>
          <a:xfrm>
            <a:off x="3601253" y="4094921"/>
            <a:ext cx="480417" cy="455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3361D-C584-F454-4B45-01B3179555A3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Ferreira Torres, Christof, et al. "Rolling in the shadows: Analyzing the extraction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across layer-2 rollups." Proceedings of the 2024 on ACM SIGSAC Conference on Computer and Communications Security. 2024.</a:t>
            </a:r>
          </a:p>
        </p:txBody>
      </p:sp>
    </p:spTree>
    <p:extLst>
      <p:ext uri="{BB962C8B-B14F-4D97-AF65-F5344CB8AC3E}">
        <p14:creationId xmlns:p14="http://schemas.microsoft.com/office/powerpoint/2010/main" val="19230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ECCD4-9287-43ED-050E-10C5E5390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DEE14-141F-FEE5-3E9A-2005AD3E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Speculative MEV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BE3A50-D9D9-B5DF-79EE-19A67EBF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52AF-F19D-405C-AD5F-7D94B96A5CC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31BCE-E18C-C3D7-62EF-FD422452937A}"/>
              </a:ext>
            </a:extLst>
          </p:cNvPr>
          <p:cNvSpPr/>
          <p:nvPr/>
        </p:nvSpPr>
        <p:spPr>
          <a:xfrm>
            <a:off x="556591" y="6334539"/>
            <a:ext cx="1205948" cy="40390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9F35C3D-3D69-CBED-2476-7E2A53D7EE68}"/>
              </a:ext>
            </a:extLst>
          </p:cNvPr>
          <p:cNvSpPr txBox="1">
            <a:spLocks/>
          </p:cNvSpPr>
          <p:nvPr/>
        </p:nvSpPr>
        <p:spPr>
          <a:xfrm>
            <a:off x="4685846" y="3429000"/>
            <a:ext cx="1700439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…2025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4879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E6EF3-4507-7BDD-DDF9-A1417BFF9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74F2-8304-B399-7C61-DC4B6D54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is Speculative MEV?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BC317-A04A-1DEF-48F7-456D14825E0D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B9E942A-DF79-D97A-BA20-8F961A0C1518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C91AD22-6600-929C-07C6-C900E2E9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70" y="1875674"/>
            <a:ext cx="5307260" cy="498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7734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94AF7C-893F-4038-69FF-1192FD8F2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6641-C33A-9E76-3A10-D2CF723F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is Speculative MEV?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B2087-D9E0-855A-75AA-B62F55A235EE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6FAC55B-1B37-D004-32CA-F171D0180CBA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35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C88E4-8BD2-FD19-2F07-E7C37828E1C1}"/>
              </a:ext>
            </a:extLst>
          </p:cNvPr>
          <p:cNvSpPr txBox="1"/>
          <p:nvPr/>
        </p:nvSpPr>
        <p:spPr>
          <a:xfrm>
            <a:off x="7565850" y="500944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Speculative MEV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A591C-6F25-BB43-B933-C52FB0FCCA51}"/>
              </a:ext>
            </a:extLst>
          </p:cNvPr>
          <p:cNvSpPr txBox="1"/>
          <p:nvPr/>
        </p:nvSpPr>
        <p:spPr>
          <a:xfrm>
            <a:off x="1183859" y="5069057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Non-Speculative MEV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50F0693-E14D-5BFF-34F4-16478B6D96BA}"/>
              </a:ext>
            </a:extLst>
          </p:cNvPr>
          <p:cNvSpPr/>
          <p:nvPr/>
        </p:nvSpPr>
        <p:spPr>
          <a:xfrm>
            <a:off x="792322" y="2643815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B8CDCC-DC6C-A2EE-DCCB-07F5395B12ED}"/>
              </a:ext>
            </a:extLst>
          </p:cNvPr>
          <p:cNvSpPr/>
          <p:nvPr/>
        </p:nvSpPr>
        <p:spPr>
          <a:xfrm>
            <a:off x="792322" y="2901321"/>
            <a:ext cx="609601" cy="220718"/>
          </a:xfrm>
          <a:prstGeom prst="roundRect">
            <a:avLst/>
          </a:prstGeom>
          <a:solidFill>
            <a:srgbClr val="215CAF">
              <a:lumMod val="40000"/>
              <a:lumOff val="60000"/>
            </a:srgbClr>
          </a:solidFill>
          <a:ln w="12700" cap="flat" cmpd="sng" algn="ctr">
            <a:solidFill>
              <a:srgbClr val="215CA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83B14A6-31BD-4CCC-8740-4B2CFA0062A0}"/>
              </a:ext>
            </a:extLst>
          </p:cNvPr>
          <p:cNvSpPr/>
          <p:nvPr/>
        </p:nvSpPr>
        <p:spPr>
          <a:xfrm>
            <a:off x="740229" y="2573064"/>
            <a:ext cx="714704" cy="1726282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A55E45A-9DED-A5B8-FEB3-ACD88C3BB2E5}"/>
              </a:ext>
            </a:extLst>
          </p:cNvPr>
          <p:cNvSpPr/>
          <p:nvPr/>
        </p:nvSpPr>
        <p:spPr>
          <a:xfrm>
            <a:off x="792321" y="3157007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5AFC2CC-E4B7-C6A9-A8AE-24ACE12CA90E}"/>
              </a:ext>
            </a:extLst>
          </p:cNvPr>
          <p:cNvSpPr/>
          <p:nvPr/>
        </p:nvSpPr>
        <p:spPr>
          <a:xfrm>
            <a:off x="792320" y="3416018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1E8D36-FC20-201F-C6C1-4003FE7C410E}"/>
                  </a:ext>
                </a:extLst>
              </p:cNvPr>
              <p:cNvSpPr txBox="1"/>
              <p:nvPr/>
            </p:nvSpPr>
            <p:spPr>
              <a:xfrm>
                <a:off x="588313" y="4332749"/>
                <a:ext cx="9845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𝐵𝑙𝑜𝑐𝑘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1E8D36-FC20-201F-C6C1-4003FE7C4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3" y="4332749"/>
                <a:ext cx="984500" cy="338554"/>
              </a:xfrm>
              <a:prstGeom prst="rect">
                <a:avLst/>
              </a:prstGeom>
              <a:blipFill>
                <a:blip r:embed="rId2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7EE9C6E-9A31-1E17-99F0-07B32BAE14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89278" y="1804057"/>
            <a:ext cx="900001" cy="8859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C352C4-D615-1109-6B08-A72A5F822C98}"/>
              </a:ext>
            </a:extLst>
          </p:cNvPr>
          <p:cNvSpPr txBox="1"/>
          <p:nvPr/>
        </p:nvSpPr>
        <p:spPr>
          <a:xfrm>
            <a:off x="2525147" y="2772613"/>
            <a:ext cx="85574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Trader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2FD9B9-C270-6E3F-A478-D17BBD15EBF3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401923" y="2524757"/>
            <a:ext cx="1041108" cy="48692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triangle"/>
            <a:tailEnd type="none"/>
          </a:ln>
          <a:effectLst/>
        </p:spPr>
      </p:cxnSp>
      <p:pic>
        <p:nvPicPr>
          <p:cNvPr id="19" name="Picture 18" descr="A magnifying glass with a black background&#10;&#10;Description automatically generated">
            <a:extLst>
              <a:ext uri="{FF2B5EF4-FFF2-40B4-BE49-F238E27FC236}">
                <a16:creationId xmlns:a16="http://schemas.microsoft.com/office/drawing/2014/main" id="{9306E2A4-1177-17AF-F5E4-2673EAB7D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596" y="3978347"/>
            <a:ext cx="501343" cy="5013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F73E78-4761-57F6-90D9-9C68498E67A4}"/>
              </a:ext>
            </a:extLst>
          </p:cNvPr>
          <p:cNvSpPr txBox="1"/>
          <p:nvPr/>
        </p:nvSpPr>
        <p:spPr>
          <a:xfrm>
            <a:off x="1572813" y="2285221"/>
            <a:ext cx="64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</a:p>
        </p:txBody>
      </p:sp>
      <p:pic>
        <p:nvPicPr>
          <p:cNvPr id="22" name="Picture 21" descr="A person wearing a blue hoodie&#10;&#10;Description automatically generated">
            <a:extLst>
              <a:ext uri="{FF2B5EF4-FFF2-40B4-BE49-F238E27FC236}">
                <a16:creationId xmlns:a16="http://schemas.microsoft.com/office/drawing/2014/main" id="{D4DF0AF2-EC30-ABF1-7F2D-9B33847B9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75" y="3461194"/>
            <a:ext cx="826960" cy="8269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9FFE20D-D0F9-66C5-952D-FA603822A080}"/>
              </a:ext>
            </a:extLst>
          </p:cNvPr>
          <p:cNvSpPr txBox="1"/>
          <p:nvPr/>
        </p:nvSpPr>
        <p:spPr>
          <a:xfrm>
            <a:off x="2205665" y="436856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Arbitrageur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AE8C4B-2C90-3C29-4BCE-67015A7D0FE9}"/>
              </a:ext>
            </a:extLst>
          </p:cNvPr>
          <p:cNvSpPr/>
          <p:nvPr/>
        </p:nvSpPr>
        <p:spPr>
          <a:xfrm>
            <a:off x="4511586" y="2619724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C228A4-6844-0B34-ADA2-90E7731D8FFE}"/>
              </a:ext>
            </a:extLst>
          </p:cNvPr>
          <p:cNvSpPr/>
          <p:nvPr/>
        </p:nvSpPr>
        <p:spPr>
          <a:xfrm>
            <a:off x="4511586" y="2877230"/>
            <a:ext cx="609601" cy="220718"/>
          </a:xfrm>
          <a:prstGeom prst="roundRect">
            <a:avLst/>
          </a:prstGeom>
          <a:solidFill>
            <a:srgbClr val="215CAF">
              <a:lumMod val="40000"/>
              <a:lumOff val="60000"/>
            </a:srgbClr>
          </a:solidFill>
          <a:ln w="12700" cap="flat" cmpd="sng" algn="ctr">
            <a:solidFill>
              <a:srgbClr val="215CA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6CD4214-EEBC-83CE-1844-11CCEC194233}"/>
              </a:ext>
            </a:extLst>
          </p:cNvPr>
          <p:cNvSpPr/>
          <p:nvPr/>
        </p:nvSpPr>
        <p:spPr>
          <a:xfrm>
            <a:off x="4459493" y="2548973"/>
            <a:ext cx="714704" cy="172628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62695AA-D197-5010-06C6-F0E10AB0D509}"/>
              </a:ext>
            </a:extLst>
          </p:cNvPr>
          <p:cNvSpPr/>
          <p:nvPr/>
        </p:nvSpPr>
        <p:spPr>
          <a:xfrm>
            <a:off x="4511585" y="3132916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5F93AB9-6181-AD2A-FD47-65FE3D7284D6}"/>
              </a:ext>
            </a:extLst>
          </p:cNvPr>
          <p:cNvSpPr/>
          <p:nvPr/>
        </p:nvSpPr>
        <p:spPr>
          <a:xfrm>
            <a:off x="4511584" y="3406441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90EDDCD-EC1A-003F-86CE-DEEF4E549520}"/>
              </a:ext>
            </a:extLst>
          </p:cNvPr>
          <p:cNvSpPr/>
          <p:nvPr/>
        </p:nvSpPr>
        <p:spPr>
          <a:xfrm>
            <a:off x="4510908" y="3683524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FC745F-11E8-6A36-DF3D-E2FD5719D241}"/>
                  </a:ext>
                </a:extLst>
              </p:cNvPr>
              <p:cNvSpPr txBox="1"/>
              <p:nvPr/>
            </p:nvSpPr>
            <p:spPr>
              <a:xfrm>
                <a:off x="4316312" y="4311253"/>
                <a:ext cx="9845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𝐵𝑙𝑜𝑐𝑘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CH" sz="16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FC745F-11E8-6A36-DF3D-E2FD5719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312" y="4311253"/>
                <a:ext cx="984500" cy="338554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45FA8B-AFB5-41B4-D631-8FCEFA72965B}"/>
              </a:ext>
            </a:extLst>
          </p:cNvPr>
          <p:cNvCxnSpPr>
            <a:cxnSpLocks/>
            <a:stCxn id="27" idx="1"/>
            <a:endCxn id="22" idx="3"/>
          </p:cNvCxnSpPr>
          <p:nvPr/>
        </p:nvCxnSpPr>
        <p:spPr>
          <a:xfrm flipH="1">
            <a:off x="3271035" y="3243275"/>
            <a:ext cx="1240550" cy="63139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4D3B54-B5A1-840C-9B05-80CCAF34AEDA}"/>
              </a:ext>
            </a:extLst>
          </p:cNvPr>
          <p:cNvSpPr txBox="1"/>
          <p:nvPr/>
        </p:nvSpPr>
        <p:spPr>
          <a:xfrm>
            <a:off x="3271034" y="3162114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Arbitrage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47FCCFF-4F84-5A77-DC67-02EEF28211E1}"/>
              </a:ext>
            </a:extLst>
          </p:cNvPr>
          <p:cNvSpPr/>
          <p:nvPr/>
        </p:nvSpPr>
        <p:spPr>
          <a:xfrm>
            <a:off x="6300716" y="2643815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9D1564B-CB7F-CA9F-E3F1-3E9B4AFF1380}"/>
              </a:ext>
            </a:extLst>
          </p:cNvPr>
          <p:cNvSpPr/>
          <p:nvPr/>
        </p:nvSpPr>
        <p:spPr>
          <a:xfrm>
            <a:off x="6300716" y="2901321"/>
            <a:ext cx="609601" cy="220718"/>
          </a:xfrm>
          <a:prstGeom prst="roundRect">
            <a:avLst/>
          </a:prstGeom>
          <a:solidFill>
            <a:srgbClr val="215CAF">
              <a:lumMod val="40000"/>
              <a:lumOff val="60000"/>
            </a:srgbClr>
          </a:solidFill>
          <a:ln w="12700" cap="flat" cmpd="sng" algn="ctr">
            <a:solidFill>
              <a:srgbClr val="215CA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76D3DA6-5600-928A-FBEE-A77B05AC562A}"/>
              </a:ext>
            </a:extLst>
          </p:cNvPr>
          <p:cNvSpPr/>
          <p:nvPr/>
        </p:nvSpPr>
        <p:spPr>
          <a:xfrm>
            <a:off x="6248623" y="2573064"/>
            <a:ext cx="714704" cy="1726282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9D9968E-81B4-6F68-BEC5-CCA9078D5746}"/>
              </a:ext>
            </a:extLst>
          </p:cNvPr>
          <p:cNvSpPr/>
          <p:nvPr/>
        </p:nvSpPr>
        <p:spPr>
          <a:xfrm>
            <a:off x="6300715" y="3157007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A890086-8DE7-D6D4-6401-098005488031}"/>
              </a:ext>
            </a:extLst>
          </p:cNvPr>
          <p:cNvSpPr/>
          <p:nvPr/>
        </p:nvSpPr>
        <p:spPr>
          <a:xfrm>
            <a:off x="6300714" y="3416018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E41117C-BED1-9F03-6CE8-4618723CEDF6}"/>
                  </a:ext>
                </a:extLst>
              </p:cNvPr>
              <p:cNvSpPr txBox="1"/>
              <p:nvPr/>
            </p:nvSpPr>
            <p:spPr>
              <a:xfrm>
                <a:off x="6113264" y="4332749"/>
                <a:ext cx="9845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𝐵𝑙𝑜𝑐𝑘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E41117C-BED1-9F03-6CE8-4618723CE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264" y="4332749"/>
                <a:ext cx="984500" cy="338554"/>
              </a:xfrm>
              <a:prstGeom prst="rect">
                <a:avLst/>
              </a:prstGeom>
              <a:blipFill>
                <a:blip r:embed="rId7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8E4D7EE7-10ED-711A-9B49-FB1559DD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97672" y="1804057"/>
            <a:ext cx="900001" cy="88593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180CFFB-65EF-7E07-DA8F-AC7F6057581F}"/>
              </a:ext>
            </a:extLst>
          </p:cNvPr>
          <p:cNvSpPr txBox="1"/>
          <p:nvPr/>
        </p:nvSpPr>
        <p:spPr>
          <a:xfrm>
            <a:off x="8033541" y="2772613"/>
            <a:ext cx="85574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Trader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E837ECE-1DD1-1D02-2474-3E641F67A54E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6910317" y="2524757"/>
            <a:ext cx="1041108" cy="48692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triangle"/>
            <a:tailEnd type="none"/>
          </a:ln>
          <a:effectLst/>
        </p:spPr>
      </p:cxnSp>
      <p:pic>
        <p:nvPicPr>
          <p:cNvPr id="45" name="Picture 44" descr="A magnifying glass with a black background&#10;&#10;Description automatically generated">
            <a:extLst>
              <a:ext uri="{FF2B5EF4-FFF2-40B4-BE49-F238E27FC236}">
                <a16:creationId xmlns:a16="http://schemas.microsoft.com/office/drawing/2014/main" id="{CF79A3BB-8645-9D15-6699-616D28612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476" y="3934930"/>
            <a:ext cx="501343" cy="50134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A7726FB-3541-C7E3-5D03-5A9B164113F0}"/>
              </a:ext>
            </a:extLst>
          </p:cNvPr>
          <p:cNvSpPr txBox="1"/>
          <p:nvPr/>
        </p:nvSpPr>
        <p:spPr>
          <a:xfrm>
            <a:off x="7081207" y="2285221"/>
            <a:ext cx="64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</a:p>
        </p:txBody>
      </p:sp>
      <p:pic>
        <p:nvPicPr>
          <p:cNvPr id="47" name="Picture 46" descr="A person wearing a blue hoodie&#10;&#10;Description automatically generated">
            <a:extLst>
              <a:ext uri="{FF2B5EF4-FFF2-40B4-BE49-F238E27FC236}">
                <a16:creationId xmlns:a16="http://schemas.microsoft.com/office/drawing/2014/main" id="{396CF969-73D9-B275-EBFE-5E6A80C62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69" y="3461194"/>
            <a:ext cx="826960" cy="82696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EF01D3B-E688-A4EC-D1D1-B8CC8AD67613}"/>
              </a:ext>
            </a:extLst>
          </p:cNvPr>
          <p:cNvSpPr txBox="1"/>
          <p:nvPr/>
        </p:nvSpPr>
        <p:spPr>
          <a:xfrm>
            <a:off x="7714059" y="436856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Arbitrageur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DC2B2FA-EF57-2E87-1BEF-6170AE817146}"/>
              </a:ext>
            </a:extLst>
          </p:cNvPr>
          <p:cNvCxnSpPr>
            <a:cxnSpLocks/>
            <a:stCxn id="68" idx="1"/>
            <a:endCxn id="47" idx="3"/>
          </p:cNvCxnSpPr>
          <p:nvPr/>
        </p:nvCxnSpPr>
        <p:spPr>
          <a:xfrm flipH="1">
            <a:off x="8779429" y="3020623"/>
            <a:ext cx="1370951" cy="85405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38FB56D-C7AC-172A-94D7-7DD3BFD0EFD6}"/>
              </a:ext>
            </a:extLst>
          </p:cNvPr>
          <p:cNvSpPr txBox="1"/>
          <p:nvPr/>
        </p:nvSpPr>
        <p:spPr>
          <a:xfrm>
            <a:off x="8824829" y="3015386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Arbitrage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B57DCD2-9922-0B3E-DF10-697ED641ED70}"/>
              </a:ext>
            </a:extLst>
          </p:cNvPr>
          <p:cNvSpPr/>
          <p:nvPr/>
        </p:nvSpPr>
        <p:spPr>
          <a:xfrm>
            <a:off x="10150381" y="2643813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2EB6A8A-4640-7095-5107-16986E497D29}"/>
              </a:ext>
            </a:extLst>
          </p:cNvPr>
          <p:cNvSpPr/>
          <p:nvPr/>
        </p:nvSpPr>
        <p:spPr>
          <a:xfrm>
            <a:off x="10098288" y="2573062"/>
            <a:ext cx="714704" cy="172628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FEC9A85-7222-9A2B-78E9-E32BE9E7D99C}"/>
              </a:ext>
            </a:extLst>
          </p:cNvPr>
          <p:cNvSpPr/>
          <p:nvPr/>
        </p:nvSpPr>
        <p:spPr>
          <a:xfrm>
            <a:off x="10150380" y="2910264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A2F5BEAD-DB37-73A3-C861-922C40483AA9}"/>
              </a:ext>
            </a:extLst>
          </p:cNvPr>
          <p:cNvSpPr/>
          <p:nvPr/>
        </p:nvSpPr>
        <p:spPr>
          <a:xfrm>
            <a:off x="10150379" y="3169275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C0120547-348F-F28D-C45C-660458C7220B}"/>
              </a:ext>
            </a:extLst>
          </p:cNvPr>
          <p:cNvSpPr/>
          <p:nvPr/>
        </p:nvSpPr>
        <p:spPr>
          <a:xfrm>
            <a:off x="10149703" y="3431844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D76417A-29D5-6C01-FE01-B39BB07A0FAF}"/>
              </a:ext>
            </a:extLst>
          </p:cNvPr>
          <p:cNvSpPr/>
          <p:nvPr/>
        </p:nvSpPr>
        <p:spPr>
          <a:xfrm>
            <a:off x="11168796" y="2643579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DF561354-5E10-0742-0CE6-1537BF0F18B5}"/>
              </a:ext>
            </a:extLst>
          </p:cNvPr>
          <p:cNvSpPr/>
          <p:nvPr/>
        </p:nvSpPr>
        <p:spPr>
          <a:xfrm>
            <a:off x="11168796" y="2901085"/>
            <a:ext cx="609601" cy="220718"/>
          </a:xfrm>
          <a:prstGeom prst="roundRect">
            <a:avLst/>
          </a:prstGeom>
          <a:solidFill>
            <a:srgbClr val="215CAF">
              <a:lumMod val="40000"/>
              <a:lumOff val="60000"/>
            </a:srgbClr>
          </a:solidFill>
          <a:ln w="12700" cap="flat" cmpd="sng" algn="ctr">
            <a:solidFill>
              <a:srgbClr val="215CA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C5D592D9-90A3-B389-C5AD-A62C429F23B8}"/>
              </a:ext>
            </a:extLst>
          </p:cNvPr>
          <p:cNvSpPr/>
          <p:nvPr/>
        </p:nvSpPr>
        <p:spPr>
          <a:xfrm>
            <a:off x="11116703" y="2572828"/>
            <a:ext cx="714704" cy="172628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6FD7311E-75DE-DEB8-29FB-8E32F281CE66}"/>
              </a:ext>
            </a:extLst>
          </p:cNvPr>
          <p:cNvSpPr/>
          <p:nvPr/>
        </p:nvSpPr>
        <p:spPr>
          <a:xfrm>
            <a:off x="11168795" y="3171285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C66B3162-A792-5D4D-BA71-E30B2C1745C7}"/>
              </a:ext>
            </a:extLst>
          </p:cNvPr>
          <p:cNvSpPr/>
          <p:nvPr/>
        </p:nvSpPr>
        <p:spPr>
          <a:xfrm>
            <a:off x="11168794" y="3444809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2ACC29A2-A4E1-2F14-A881-6A7861657C7A}"/>
              </a:ext>
            </a:extLst>
          </p:cNvPr>
          <p:cNvSpPr/>
          <p:nvPr/>
        </p:nvSpPr>
        <p:spPr>
          <a:xfrm>
            <a:off x="11168118" y="3721892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C457BC7-EA70-4CA5-EDFA-01FFD64F42AA}"/>
              </a:ext>
            </a:extLst>
          </p:cNvPr>
          <p:cNvCxnSpPr>
            <a:cxnSpLocks/>
          </p:cNvCxnSpPr>
          <p:nvPr/>
        </p:nvCxnSpPr>
        <p:spPr>
          <a:xfrm>
            <a:off x="5758538" y="1505523"/>
            <a:ext cx="0" cy="45056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AE28593-7A5B-9653-1926-BDBDD2F81941}"/>
              </a:ext>
            </a:extLst>
          </p:cNvPr>
          <p:cNvSpPr txBox="1"/>
          <p:nvPr/>
        </p:nvSpPr>
        <p:spPr>
          <a:xfrm>
            <a:off x="7261585" y="558064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Searching happens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on-chain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4C67FF-65C5-8873-E2ED-E5F7132B4978}"/>
              </a:ext>
            </a:extLst>
          </p:cNvPr>
          <p:cNvSpPr txBox="1"/>
          <p:nvPr/>
        </p:nvSpPr>
        <p:spPr>
          <a:xfrm>
            <a:off x="1240898" y="558064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Searching happens </a:t>
            </a:r>
            <a:r>
              <a:rPr lang="en-US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off-chain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B45EB9-4674-B61D-5FE5-2B07824B9B7F}"/>
                  </a:ext>
                </a:extLst>
              </p:cNvPr>
              <p:cNvSpPr txBox="1"/>
              <p:nvPr/>
            </p:nvSpPr>
            <p:spPr>
              <a:xfrm>
                <a:off x="9801510" y="4327794"/>
                <a:ext cx="1343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𝐵𝑙𝑜𝑐𝑘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B45EB9-4674-B61D-5FE5-2B07824B9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510" y="4327794"/>
                <a:ext cx="1343381" cy="338554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0BBB964-B4B8-B9B6-4487-448451300E3D}"/>
                  </a:ext>
                </a:extLst>
              </p:cNvPr>
              <p:cNvSpPr txBox="1"/>
              <p:nvPr/>
            </p:nvSpPr>
            <p:spPr>
              <a:xfrm>
                <a:off x="10972030" y="4332833"/>
                <a:ext cx="9845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𝐵𝑙𝑜𝑐𝑘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CH" sz="16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0BBB964-B4B8-B9B6-4487-448451300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030" y="4332833"/>
                <a:ext cx="984500" cy="338554"/>
              </a:xfrm>
              <a:prstGeom prst="rect">
                <a:avLst/>
              </a:prstGeom>
              <a:blipFill>
                <a:blip r:embed="rId9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09DB9E2-074A-B8E7-796F-2573A0E01E16}"/>
              </a:ext>
            </a:extLst>
          </p:cNvPr>
          <p:cNvCxnSpPr>
            <a:cxnSpLocks/>
            <a:stCxn id="74" idx="1"/>
            <a:endCxn id="47" idx="3"/>
          </p:cNvCxnSpPr>
          <p:nvPr/>
        </p:nvCxnSpPr>
        <p:spPr>
          <a:xfrm flipH="1">
            <a:off x="8779429" y="3281644"/>
            <a:ext cx="2389366" cy="59303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90" name="Multiply 89">
            <a:extLst>
              <a:ext uri="{FF2B5EF4-FFF2-40B4-BE49-F238E27FC236}">
                <a16:creationId xmlns:a16="http://schemas.microsoft.com/office/drawing/2014/main" id="{96476D1E-4B41-CF16-1ECB-51AF6719E39A}"/>
              </a:ext>
            </a:extLst>
          </p:cNvPr>
          <p:cNvSpPr/>
          <p:nvPr/>
        </p:nvSpPr>
        <p:spPr>
          <a:xfrm>
            <a:off x="6585499" y="3823778"/>
            <a:ext cx="682844" cy="641367"/>
          </a:xfrm>
          <a:prstGeom prst="mathMultiply">
            <a:avLst/>
          </a:prstGeom>
          <a:ln w="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9785294-747C-F399-1E3C-012FD02DEB83}"/>
              </a:ext>
            </a:extLst>
          </p:cNvPr>
          <p:cNvSpPr txBox="1"/>
          <p:nvPr/>
        </p:nvSpPr>
        <p:spPr>
          <a:xfrm>
            <a:off x="7101371" y="3975038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Mempool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5E9B69A-D981-B9F1-DA25-C7FB055A322C}"/>
              </a:ext>
            </a:extLst>
          </p:cNvPr>
          <p:cNvSpPr txBox="1"/>
          <p:nvPr/>
        </p:nvSpPr>
        <p:spPr>
          <a:xfrm>
            <a:off x="1579016" y="3984297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Mempool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13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90CB17-B034-C9F7-F027-5BED566FD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43D4-2A14-0BA8-9618-4A7F538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is Spam?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BAD71-C0DC-1A23-C672-DA592AF7D76B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DCA19C1-C89F-F617-B0E8-F406BC395335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36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FC292-5267-5675-9990-FF1E381986EE}"/>
              </a:ext>
            </a:extLst>
          </p:cNvPr>
          <p:cNvSpPr txBox="1"/>
          <p:nvPr/>
        </p:nvSpPr>
        <p:spPr>
          <a:xfrm>
            <a:off x="1322423" y="1808757"/>
            <a:ext cx="9343951" cy="12003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Any transaction that</a:t>
            </a:r>
            <a:r>
              <a:rPr lang="en-US" kern="0" dirty="0">
                <a:solidFill>
                  <a:prstClr val="black"/>
                </a:solidFill>
                <a:latin typeface="Arial"/>
              </a:rPr>
              <a:t> does not change the final state of a block in terms of </a:t>
            </a:r>
            <a:br>
              <a:rPr lang="en-US" kern="0" dirty="0">
                <a:solidFill>
                  <a:prstClr val="black"/>
                </a:solidFill>
                <a:latin typeface="Arial"/>
              </a:rPr>
            </a:br>
            <a:r>
              <a:rPr lang="en-US" kern="0" dirty="0">
                <a:solidFill>
                  <a:prstClr val="black"/>
                </a:solidFill>
                <a:latin typeface="Arial"/>
              </a:rPr>
              <a:t>balance and storage when 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removed is considered spam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E60500-B3A6-05AB-1C68-75892A7DE8DB}"/>
              </a:ext>
            </a:extLst>
          </p:cNvPr>
          <p:cNvSpPr/>
          <p:nvPr/>
        </p:nvSpPr>
        <p:spPr>
          <a:xfrm>
            <a:off x="6601658" y="3660328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19AF49A-8C3D-3AE1-022C-D5B3D691AB25}"/>
              </a:ext>
            </a:extLst>
          </p:cNvPr>
          <p:cNvSpPr/>
          <p:nvPr/>
        </p:nvSpPr>
        <p:spPr>
          <a:xfrm>
            <a:off x="6601656" y="4171275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CH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2836ED8-5FF1-2879-C05D-F63C8C73DF80}"/>
              </a:ext>
            </a:extLst>
          </p:cNvPr>
          <p:cNvSpPr/>
          <p:nvPr/>
        </p:nvSpPr>
        <p:spPr>
          <a:xfrm>
            <a:off x="6549104" y="3590511"/>
            <a:ext cx="714704" cy="112471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2CDE7E-3F21-45D8-1289-35A84C26A086}"/>
                  </a:ext>
                </a:extLst>
              </p:cNvPr>
              <p:cNvSpPr txBox="1"/>
              <p:nvPr/>
            </p:nvSpPr>
            <p:spPr>
              <a:xfrm>
                <a:off x="6363917" y="4751699"/>
                <a:ext cx="1116139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fr-CH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fr-CH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TSpam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2CDE7E-3F21-45D8-1289-35A84C26A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917" y="4751699"/>
                <a:ext cx="1116139" cy="332912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2FD504A-7CAF-8126-9A49-4D216A1A2F1C}"/>
              </a:ext>
            </a:extLst>
          </p:cNvPr>
          <p:cNvSpPr/>
          <p:nvPr/>
        </p:nvSpPr>
        <p:spPr>
          <a:xfrm>
            <a:off x="6601656" y="3913769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DFE309A-C912-36A7-3FB3-1605AB882E35}"/>
              </a:ext>
            </a:extLst>
          </p:cNvPr>
          <p:cNvSpPr/>
          <p:nvPr/>
        </p:nvSpPr>
        <p:spPr>
          <a:xfrm>
            <a:off x="4664000" y="3660328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CD3F9FE-7171-55AA-2F35-B8F97BDEACC8}"/>
              </a:ext>
            </a:extLst>
          </p:cNvPr>
          <p:cNvSpPr/>
          <p:nvPr/>
        </p:nvSpPr>
        <p:spPr>
          <a:xfrm>
            <a:off x="4664000" y="3917834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CH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Spam</a:t>
            </a: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36F4E9E-F07A-A34B-AA8B-09C9CC5AA3A2}"/>
              </a:ext>
            </a:extLst>
          </p:cNvPr>
          <p:cNvSpPr/>
          <p:nvPr/>
        </p:nvSpPr>
        <p:spPr>
          <a:xfrm>
            <a:off x="4663998" y="4432531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CH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ADA8C2E-B856-D563-D0FD-190C33A82507}"/>
              </a:ext>
            </a:extLst>
          </p:cNvPr>
          <p:cNvSpPr/>
          <p:nvPr/>
        </p:nvSpPr>
        <p:spPr>
          <a:xfrm>
            <a:off x="4611446" y="3590511"/>
            <a:ext cx="714704" cy="112471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84781E4-4BE1-E075-3016-F628CD0E2EBE}"/>
              </a:ext>
            </a:extLst>
          </p:cNvPr>
          <p:cNvSpPr/>
          <p:nvPr/>
        </p:nvSpPr>
        <p:spPr>
          <a:xfrm>
            <a:off x="4663998" y="4175025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4249DE-38A5-C8BB-AFD7-5CCFDB7B3190}"/>
              </a:ext>
            </a:extLst>
          </p:cNvPr>
          <p:cNvSpPr txBox="1"/>
          <p:nvPr/>
        </p:nvSpPr>
        <p:spPr>
          <a:xfrm>
            <a:off x="3860054" y="5507192"/>
            <a:ext cx="421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state(n)= state(n – </a:t>
            </a:r>
            <a:r>
              <a:rPr lang="en-US" sz="28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8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Spam</a:t>
            </a:r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C922B2-E21C-2330-4DE0-8DFE0DFA3FCA}"/>
                  </a:ext>
                </a:extLst>
              </p:cNvPr>
              <p:cNvSpPr txBox="1"/>
              <p:nvPr/>
            </p:nvSpPr>
            <p:spPr>
              <a:xfrm>
                <a:off x="4777369" y="4780014"/>
                <a:ext cx="380553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600" baseline="-250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C922B2-E21C-2330-4DE0-8DFE0DFA3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69" y="4780014"/>
                <a:ext cx="380553" cy="332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969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81CDC8-3E07-422D-624A-DE3DFC9A3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431-7F49-4091-2556-9E526455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Spam Arbitrage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93FF3C-9A08-F397-CDD4-5E29E8121B01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3817CA5-A9F7-A840-37D8-C4EA90B255DA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37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25CEA0-A54C-249C-AD7A-4881357AEE62}"/>
              </a:ext>
            </a:extLst>
          </p:cNvPr>
          <p:cNvSpPr txBox="1"/>
          <p:nvPr/>
        </p:nvSpPr>
        <p:spPr>
          <a:xfrm>
            <a:off x="6651319" y="4522937"/>
            <a:ext cx="472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Non-Reverted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Arbitrage Spam Transactions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16AE52-FD37-CD74-4BA9-D96CBA1548A8}"/>
              </a:ext>
            </a:extLst>
          </p:cNvPr>
          <p:cNvSpPr txBox="1"/>
          <p:nvPr/>
        </p:nvSpPr>
        <p:spPr>
          <a:xfrm>
            <a:off x="1233714" y="4522937"/>
            <a:ext cx="419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Reverted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Arbitrage Spam Transactions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F5DC447-B50B-3660-6A9C-2048678A682C}"/>
              </a:ext>
            </a:extLst>
          </p:cNvPr>
          <p:cNvSpPr/>
          <p:nvPr/>
        </p:nvSpPr>
        <p:spPr>
          <a:xfrm>
            <a:off x="1848228" y="3150473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0280A9E-1E26-A59C-6568-E498DDBBC59C}"/>
              </a:ext>
            </a:extLst>
          </p:cNvPr>
          <p:cNvSpPr/>
          <p:nvPr/>
        </p:nvSpPr>
        <p:spPr>
          <a:xfrm>
            <a:off x="1848228" y="3407979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CH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Spam</a:t>
            </a: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81A7542-0186-84E4-3652-6CCDC77822D7}"/>
              </a:ext>
            </a:extLst>
          </p:cNvPr>
          <p:cNvSpPr/>
          <p:nvPr/>
        </p:nvSpPr>
        <p:spPr>
          <a:xfrm>
            <a:off x="1848226" y="3922676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CH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8BF668-E86C-CF7A-82B8-445DC5B67573}"/>
              </a:ext>
            </a:extLst>
          </p:cNvPr>
          <p:cNvSpPr/>
          <p:nvPr/>
        </p:nvSpPr>
        <p:spPr>
          <a:xfrm>
            <a:off x="1795674" y="3080656"/>
            <a:ext cx="714704" cy="112471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D3C541F-156E-3FA2-C42A-A57EC1A0A535}"/>
              </a:ext>
            </a:extLst>
          </p:cNvPr>
          <p:cNvSpPr/>
          <p:nvPr/>
        </p:nvSpPr>
        <p:spPr>
          <a:xfrm>
            <a:off x="1848226" y="3665170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BB82667-FA41-77E5-E992-B35334414546}"/>
              </a:ext>
            </a:extLst>
          </p:cNvPr>
          <p:cNvSpPr/>
          <p:nvPr/>
        </p:nvSpPr>
        <p:spPr>
          <a:xfrm>
            <a:off x="7498974" y="3150473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8C06F82-63B8-DAD4-DF3F-1446190841C6}"/>
              </a:ext>
            </a:extLst>
          </p:cNvPr>
          <p:cNvSpPr/>
          <p:nvPr/>
        </p:nvSpPr>
        <p:spPr>
          <a:xfrm>
            <a:off x="7498974" y="3407979"/>
            <a:ext cx="609601" cy="220718"/>
          </a:xfrm>
          <a:prstGeom prst="roundRect">
            <a:avLst/>
          </a:prstGeom>
          <a:solidFill>
            <a:srgbClr val="0070C0">
              <a:alpha val="20000"/>
            </a:srgb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CH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Spam</a:t>
            </a: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59E1FEC-B9DF-9E19-D4C8-6CF5C419898F}"/>
              </a:ext>
            </a:extLst>
          </p:cNvPr>
          <p:cNvSpPr/>
          <p:nvPr/>
        </p:nvSpPr>
        <p:spPr>
          <a:xfrm>
            <a:off x="7498972" y="3922676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CH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DB69522-32AF-5334-6637-52709B76C494}"/>
              </a:ext>
            </a:extLst>
          </p:cNvPr>
          <p:cNvSpPr/>
          <p:nvPr/>
        </p:nvSpPr>
        <p:spPr>
          <a:xfrm>
            <a:off x="7446420" y="3080656"/>
            <a:ext cx="714704" cy="112471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D16C746-63D2-651E-7CDE-9F25BE0AF73B}"/>
              </a:ext>
            </a:extLst>
          </p:cNvPr>
          <p:cNvSpPr/>
          <p:nvPr/>
        </p:nvSpPr>
        <p:spPr>
          <a:xfrm>
            <a:off x="7498972" y="3665170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7FE21A-5103-F557-319C-D91636583157}"/>
              </a:ext>
            </a:extLst>
          </p:cNvPr>
          <p:cNvSpPr txBox="1"/>
          <p:nvPr/>
        </p:nvSpPr>
        <p:spPr>
          <a:xfrm>
            <a:off x="8388688" y="3342004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Reads state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not revert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3E4E60-E614-D85D-D028-DBF1BA3BEF52}"/>
              </a:ext>
            </a:extLst>
          </p:cNvPr>
          <p:cNvSpPr txBox="1"/>
          <p:nvPr/>
        </p:nvSpPr>
        <p:spPr>
          <a:xfrm>
            <a:off x="2757120" y="3342004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Reads state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Reverts</a:t>
            </a:r>
          </a:p>
        </p:txBody>
      </p:sp>
    </p:spTree>
    <p:extLst>
      <p:ext uri="{BB962C8B-B14F-4D97-AF65-F5344CB8AC3E}">
        <p14:creationId xmlns:p14="http://schemas.microsoft.com/office/powerpoint/2010/main" val="2203898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04AB2-D58C-8117-2C47-09F2BAAB9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A5F2-C4F3-82D6-4E8C-66CC07C0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Successful Arbitrages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40AE81-7F97-7202-1E20-506C5CF4D400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DA60661-00CB-E3D9-401D-8CFBDA115842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38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06F96-8305-6416-D9B8-5AC8A642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40372" y="1251186"/>
            <a:ext cx="8711256" cy="43556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92BE17-6075-E842-54BE-821084FD85D0}"/>
              </a:ext>
            </a:extLst>
          </p:cNvPr>
          <p:cNvSpPr txBox="1"/>
          <p:nvPr/>
        </p:nvSpPr>
        <p:spPr>
          <a:xfrm>
            <a:off x="3242494" y="5845939"/>
            <a:ext cx="5707012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 number of spam arbitrage transactions on Optimism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23E925-B1C8-FFD5-A94F-49102556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3896-7216-FB3D-FBFA-C04D13E5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918385" cy="1577975"/>
          </a:xfrm>
        </p:spPr>
        <p:txBody>
          <a:bodyPr anchor="t"/>
          <a:lstStyle/>
          <a:p>
            <a:r>
              <a:rPr lang="en-US" dirty="0"/>
              <a:t>Reverted vs Non-Reverted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F2897-B676-B835-1F81-7CBB0D76F31E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CA95C7-ED5D-2FAB-ED31-078CE34AB766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39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A87A4-5188-BE16-BDC1-90F21E551349}"/>
              </a:ext>
            </a:extLst>
          </p:cNvPr>
          <p:cNvSpPr txBox="1"/>
          <p:nvPr/>
        </p:nvSpPr>
        <p:spPr>
          <a:xfrm>
            <a:off x="2182952" y="5845939"/>
            <a:ext cx="7909538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Optimism has a significantly larger number of non-reverting arbitrage transactions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274E1D-B0E9-7111-3438-83405849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8666" y="1396983"/>
            <a:ext cx="10474667" cy="41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2AA8-1D14-D0EC-D256-E66E4871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Priority Gas Auctions (PGAs)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242B9-6404-59D5-0696-E1A22D22036A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40204-5A42-1468-3590-911B6DE16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693" y="1651552"/>
            <a:ext cx="7446613" cy="38368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4B10E4-1D24-2AD1-9343-F46EBD0ABA8A}"/>
              </a:ext>
            </a:extLst>
          </p:cNvPr>
          <p:cNvSpPr/>
          <p:nvPr/>
        </p:nvSpPr>
        <p:spPr>
          <a:xfrm>
            <a:off x="2374037" y="4558747"/>
            <a:ext cx="7405513" cy="329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9176D-4AFD-0F81-4533-ADC50C87E341}"/>
              </a:ext>
            </a:extLst>
          </p:cNvPr>
          <p:cNvSpPr txBox="1"/>
          <p:nvPr/>
        </p:nvSpPr>
        <p:spPr>
          <a:xfrm>
            <a:off x="2372693" y="6060779"/>
            <a:ext cx="79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Daian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Philip, et al. "Flash boys 2.0: Frontrunning in decentralized exchanges, miner extractable value, and consensus instability." 2020 IEEE symposium on security and privacy (SP). IEEE, 2020.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13F8FD6-1092-69FF-DB35-4F2B27DEF4E6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2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152E6-815B-3459-7BA1-99CDC47F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3D8D-4C85-F887-0385-2B353EB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918385" cy="1577975"/>
          </a:xfrm>
        </p:spPr>
        <p:txBody>
          <a:bodyPr anchor="t"/>
          <a:lstStyle/>
          <a:p>
            <a:r>
              <a:rPr lang="en-US" dirty="0"/>
              <a:t>Speculative vs Non-Speculative - Bots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6073F2-765D-2193-D6D1-99164B867ED6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30BB13E-11E9-CE34-1F59-1BB5DB97A72C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40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A diagram of different types of circles&#10;&#10;AI-generated content may be incorrect.">
            <a:extLst>
              <a:ext uri="{FF2B5EF4-FFF2-40B4-BE49-F238E27FC236}">
                <a16:creationId xmlns:a16="http://schemas.microsoft.com/office/drawing/2014/main" id="{A4BF8DB6-33F7-E67A-10D7-DF110045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07" y="1336379"/>
            <a:ext cx="8927785" cy="4463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8250B-F9F1-2472-0DD6-A3DC1082C526}"/>
              </a:ext>
            </a:extLst>
          </p:cNvPr>
          <p:cNvSpPr txBox="1"/>
          <p:nvPr/>
        </p:nvSpPr>
        <p:spPr>
          <a:xfrm>
            <a:off x="2661923" y="6034625"/>
            <a:ext cx="6936514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Optimism has a significantly larger number of speculative arbitrage bots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58BAF-8846-4A5A-8B03-DECC042C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8143-FADD-B094-5C05-478805D5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918385" cy="1577975"/>
          </a:xfrm>
        </p:spPr>
        <p:txBody>
          <a:bodyPr anchor="t"/>
          <a:lstStyle/>
          <a:p>
            <a:r>
              <a:rPr lang="en-US" dirty="0"/>
              <a:t>Private </a:t>
            </a:r>
            <a:r>
              <a:rPr lang="en-US" dirty="0" err="1"/>
              <a:t>Mempool</a:t>
            </a:r>
            <a:r>
              <a:rPr lang="en-US" dirty="0"/>
              <a:t> Usage - Bots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C60CB1-7ED6-E82D-ACE3-8DA319435C77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5AE9873-28C6-7674-366D-1211896A1092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41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CCF9E-97CE-756D-822B-00B506BE1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62924" y="1183603"/>
            <a:ext cx="6866152" cy="5149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A7D416-0CD4-A61E-BD39-6535EB41BB31}"/>
              </a:ext>
            </a:extLst>
          </p:cNvPr>
          <p:cNvSpPr txBox="1"/>
          <p:nvPr/>
        </p:nvSpPr>
        <p:spPr>
          <a:xfrm>
            <a:off x="3082838" y="6034625"/>
            <a:ext cx="6197530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arbitrage bots on Ethereum operate via private </a:t>
            </a:r>
            <a:r>
              <a:rPr 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mempools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FBDEF1-1D0D-EADD-BE6A-7B5B24E57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EA87-825C-7724-9651-E766D6B1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918385" cy="1577975"/>
          </a:xfrm>
        </p:spPr>
        <p:txBody>
          <a:bodyPr anchor="t"/>
          <a:lstStyle/>
          <a:p>
            <a:r>
              <a:rPr lang="en-US" dirty="0"/>
              <a:t>Speculative vs Non-Speculative Profits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8A60E-B547-20DC-0DE4-9ACAF47F4C8F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BF564DA-65FC-C734-3C5D-B4868B4ABF40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42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A graph of numbers and a bar of currency&#10;&#10;AI-generated content may be incorrect.">
            <a:extLst>
              <a:ext uri="{FF2B5EF4-FFF2-40B4-BE49-F238E27FC236}">
                <a16:creationId xmlns:a16="http://schemas.microsoft.com/office/drawing/2014/main" id="{9E834477-FE56-6E63-5F81-07527BDA3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86" y="1621970"/>
            <a:ext cx="8092828" cy="3893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6F85F3-0DAD-063D-C352-579358D701DC}"/>
              </a:ext>
            </a:extLst>
          </p:cNvPr>
          <p:cNvSpPr txBox="1"/>
          <p:nvPr/>
        </p:nvSpPr>
        <p:spPr>
          <a:xfrm>
            <a:off x="2449008" y="5754833"/>
            <a:ext cx="8294258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average speculative arbitrages are more profitable than non-speculative arbitrages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8EAAB-D2B5-68E6-523B-C21D96ECD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43FC-3619-A6C8-CCEE-B2AC6268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918385" cy="1577975"/>
          </a:xfrm>
        </p:spPr>
        <p:txBody>
          <a:bodyPr anchor="t"/>
          <a:lstStyle/>
          <a:p>
            <a:r>
              <a:rPr lang="en-US" dirty="0"/>
              <a:t>Speculative vs Non-Speculative Costs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7C36F-EC62-6537-0FE6-1ABFEB354A60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6F5425C-B70C-193D-4FBD-BD678FF499EA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43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6FD67-922B-BAC0-89B7-0CD564FCE7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49586" y="1621970"/>
            <a:ext cx="8092828" cy="3893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A9713E-95A7-254D-CCFC-03A7821202A4}"/>
              </a:ext>
            </a:extLst>
          </p:cNvPr>
          <p:cNvSpPr txBox="1"/>
          <p:nvPr/>
        </p:nvSpPr>
        <p:spPr>
          <a:xfrm>
            <a:off x="2449008" y="5754833"/>
            <a:ext cx="7577715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average speculative arbitrages are cheaper than non-speculative arbitrages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08E26-77D3-2330-4275-086EB7ED6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985C7-BA35-E0CD-B615-9069778C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MEV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8A4A3F-3146-692A-193D-A0C101DA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52AF-F19D-405C-AD5F-7D94B96A5CC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D1CF88-7EA8-FF29-340B-2C6AEC4A7EF2}"/>
              </a:ext>
            </a:extLst>
          </p:cNvPr>
          <p:cNvSpPr/>
          <p:nvPr/>
        </p:nvSpPr>
        <p:spPr>
          <a:xfrm>
            <a:off x="556591" y="6334539"/>
            <a:ext cx="1205948" cy="40390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E045BA8-D6A5-4E93-2B35-3FFDCEBC391D}"/>
              </a:ext>
            </a:extLst>
          </p:cNvPr>
          <p:cNvSpPr txBox="1">
            <a:spLocks/>
          </p:cNvSpPr>
          <p:nvPr/>
        </p:nvSpPr>
        <p:spPr>
          <a:xfrm>
            <a:off x="5005161" y="3429000"/>
            <a:ext cx="1903639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…2026?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9359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F32E-8F7E-550E-E32F-57F408A0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10323443" cy="1577975"/>
          </a:xfrm>
        </p:spPr>
        <p:txBody>
          <a:bodyPr anchor="t">
            <a:normAutofit/>
          </a:bodyPr>
          <a:lstStyle/>
          <a:p>
            <a:r>
              <a:rPr lang="de-DE" sz="3600" dirty="0" err="1"/>
              <a:t>Sandwiching</a:t>
            </a:r>
            <a:r>
              <a:rPr lang="de-DE" sz="3600" dirty="0"/>
              <a:t> Revisited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B5518-4E37-9929-97F7-B4E9BAF072EA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DFEF8C0-22C8-04ED-00C7-F8B544BD7C87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45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B767DB-2F4A-AD7F-5560-27A19F1B9B13}"/>
              </a:ext>
            </a:extLst>
          </p:cNvPr>
          <p:cNvSpPr/>
          <p:nvPr/>
        </p:nvSpPr>
        <p:spPr>
          <a:xfrm>
            <a:off x="2771455" y="3350526"/>
            <a:ext cx="867961" cy="15768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 descr="A person with dark hair and orange shirt&#10;&#10;Description automatically generated">
            <a:extLst>
              <a:ext uri="{FF2B5EF4-FFF2-40B4-BE49-F238E27FC236}">
                <a16:creationId xmlns:a16="http://schemas.microsoft.com/office/drawing/2014/main" id="{9E6C4398-E48D-D0F1-6B72-72975BE0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09" y="3537928"/>
            <a:ext cx="798862" cy="7988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CCE0FF-17F3-A2A7-B93B-8A5523A60498}"/>
              </a:ext>
            </a:extLst>
          </p:cNvPr>
          <p:cNvSpPr txBox="1"/>
          <p:nvPr/>
        </p:nvSpPr>
        <p:spPr>
          <a:xfrm>
            <a:off x="1183509" y="4360724"/>
            <a:ext cx="79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Victim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05DDCFC-138F-D203-B79A-F7580413FD35}"/>
              </a:ext>
            </a:extLst>
          </p:cNvPr>
          <p:cNvSpPr/>
          <p:nvPr/>
        </p:nvSpPr>
        <p:spPr>
          <a:xfrm>
            <a:off x="2837496" y="3452617"/>
            <a:ext cx="735877" cy="2527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85B41A-A598-8A49-36A1-30E768BBEB20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009105" y="4107864"/>
            <a:ext cx="39294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606CAC-9BE6-6F27-9FD7-E24485C4628C}"/>
              </a:ext>
            </a:extLst>
          </p:cNvPr>
          <p:cNvSpPr txBox="1"/>
          <p:nvPr/>
        </p:nvSpPr>
        <p:spPr>
          <a:xfrm>
            <a:off x="3062575" y="4478858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DE7EB4-CB56-0D8A-A4C4-4C4CB720B575}"/>
              </a:ext>
            </a:extLst>
          </p:cNvPr>
          <p:cNvCxnSpPr>
            <a:cxnSpLocks/>
          </p:cNvCxnSpPr>
          <p:nvPr/>
        </p:nvCxnSpPr>
        <p:spPr>
          <a:xfrm>
            <a:off x="2695254" y="3350525"/>
            <a:ext cx="0" cy="14365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EC1639-419E-9D48-948C-E8724BCEFE0E}"/>
              </a:ext>
            </a:extLst>
          </p:cNvPr>
          <p:cNvSpPr txBox="1"/>
          <p:nvPr/>
        </p:nvSpPr>
        <p:spPr>
          <a:xfrm rot="16200000">
            <a:off x="1874086" y="3953976"/>
            <a:ext cx="136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Execution Order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64459C-5A0C-7FC5-98F9-0C745FE3E360}"/>
              </a:ext>
            </a:extLst>
          </p:cNvPr>
          <p:cNvSpPr txBox="1"/>
          <p:nvPr/>
        </p:nvSpPr>
        <p:spPr>
          <a:xfrm>
            <a:off x="2715218" y="4960388"/>
            <a:ext cx="98762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 err="1">
                <a:solidFill>
                  <a:prstClr val="black"/>
                </a:solidFill>
                <a:latin typeface="Calibri" panose="020F0502020204030204"/>
              </a:rPr>
              <a:t>Mempool</a:t>
            </a:r>
            <a:endParaRPr lang="en-US" sz="1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520A78F-C996-F3F6-EC90-95A17C654759}"/>
              </a:ext>
            </a:extLst>
          </p:cNvPr>
          <p:cNvSpPr/>
          <p:nvPr/>
        </p:nvSpPr>
        <p:spPr>
          <a:xfrm>
            <a:off x="2768244" y="3343452"/>
            <a:ext cx="867961" cy="15768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CECAFD4-2278-45D9-B0C8-4A0F05F6D5A1}"/>
              </a:ext>
            </a:extLst>
          </p:cNvPr>
          <p:cNvSpPr/>
          <p:nvPr/>
        </p:nvSpPr>
        <p:spPr>
          <a:xfrm>
            <a:off x="2834285" y="3445543"/>
            <a:ext cx="735877" cy="2527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88B40DA-2ADC-A556-C63A-00238913F6D7}"/>
              </a:ext>
            </a:extLst>
          </p:cNvPr>
          <p:cNvSpPr/>
          <p:nvPr/>
        </p:nvSpPr>
        <p:spPr>
          <a:xfrm>
            <a:off x="2834283" y="4089492"/>
            <a:ext cx="735877" cy="252737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A7DD6D0-BE9C-06EE-15D6-8D91EA5A350E}"/>
              </a:ext>
            </a:extLst>
          </p:cNvPr>
          <p:cNvSpPr/>
          <p:nvPr/>
        </p:nvSpPr>
        <p:spPr>
          <a:xfrm>
            <a:off x="2842890" y="4419356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F98CD2-3AB8-89F8-2989-65A2687AD97E}"/>
              </a:ext>
            </a:extLst>
          </p:cNvPr>
          <p:cNvSpPr txBox="1"/>
          <p:nvPr/>
        </p:nvSpPr>
        <p:spPr>
          <a:xfrm>
            <a:off x="3059364" y="460589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2BB3800-CE6D-73B7-1851-DFFD4BA7EFED}"/>
              </a:ext>
            </a:extLst>
          </p:cNvPr>
          <p:cNvSpPr/>
          <p:nvPr/>
        </p:nvSpPr>
        <p:spPr>
          <a:xfrm>
            <a:off x="2834283" y="3774734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21A3D24-D1EC-EBA3-F4EF-9B9609EAF277}"/>
              </a:ext>
            </a:extLst>
          </p:cNvPr>
          <p:cNvSpPr/>
          <p:nvPr/>
        </p:nvSpPr>
        <p:spPr>
          <a:xfrm>
            <a:off x="2837495" y="3777941"/>
            <a:ext cx="735877" cy="252737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pic>
        <p:nvPicPr>
          <p:cNvPr id="25" name="Picture 24" descr="A magnifying glass with a black background&#10;&#10;Description automatically generated">
            <a:extLst>
              <a:ext uri="{FF2B5EF4-FFF2-40B4-BE49-F238E27FC236}">
                <a16:creationId xmlns:a16="http://schemas.microsoft.com/office/drawing/2014/main" id="{E11F6A29-54ED-D32B-567C-94EDE148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662" y="3868395"/>
            <a:ext cx="501343" cy="50134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4017AE0-E971-C6FF-059F-EAD9A3408DA2}"/>
              </a:ext>
            </a:extLst>
          </p:cNvPr>
          <p:cNvSpPr txBox="1"/>
          <p:nvPr/>
        </p:nvSpPr>
        <p:spPr>
          <a:xfrm>
            <a:off x="4887653" y="4476515"/>
            <a:ext cx="1093145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Sandwicher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AC7740-9FA3-6D3D-EE00-0442796B9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381" y="3737688"/>
            <a:ext cx="740352" cy="740352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167887-1CA6-4202-CA74-643D35A00728}"/>
              </a:ext>
            </a:extLst>
          </p:cNvPr>
          <p:cNvSpPr/>
          <p:nvPr/>
        </p:nvSpPr>
        <p:spPr>
          <a:xfrm>
            <a:off x="4084545" y="3704987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06A2C3C-D839-E39C-35DF-583ADD66267B}"/>
              </a:ext>
            </a:extLst>
          </p:cNvPr>
          <p:cNvSpPr/>
          <p:nvPr/>
        </p:nvSpPr>
        <p:spPr>
          <a:xfrm>
            <a:off x="4081099" y="3382354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80AEA4-E3CF-0882-FCCC-080B675166C1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783737" y="4107864"/>
            <a:ext cx="1263644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085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4" grpId="1" animBg="1"/>
      <p:bldP spid="26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16EB-D306-F66D-AC02-88008E57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Cross-Layer Sandwiching Strategy S</a:t>
            </a:r>
            <a:r>
              <a:rPr lang="en-US" sz="3600" baseline="-25000" dirty="0"/>
              <a:t>1</a:t>
            </a:r>
            <a:r>
              <a:rPr lang="en-US" sz="3600" dirty="0"/>
              <a:t> (Classical Sandwiching)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C3287CE-FFCC-D521-B49B-FCD6F24188F2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46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AE321-82D3-D37A-0181-2837FE4BEF25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CB81C7C-3118-2E19-01A6-785A341B7D79}"/>
              </a:ext>
            </a:extLst>
          </p:cNvPr>
          <p:cNvSpPr/>
          <p:nvPr/>
        </p:nvSpPr>
        <p:spPr>
          <a:xfrm>
            <a:off x="2771455" y="3350526"/>
            <a:ext cx="867961" cy="15768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9" name="Picture 68" descr="A person with dark hair and orange shirt&#10;&#10;Description automatically generated">
            <a:extLst>
              <a:ext uri="{FF2B5EF4-FFF2-40B4-BE49-F238E27FC236}">
                <a16:creationId xmlns:a16="http://schemas.microsoft.com/office/drawing/2014/main" id="{837AE6FB-AFDD-DDF3-F6EA-2EF9BECFB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09" y="3537928"/>
            <a:ext cx="798862" cy="79886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7E9C422-7A09-AA0D-017C-4878F022D2E8}"/>
              </a:ext>
            </a:extLst>
          </p:cNvPr>
          <p:cNvSpPr txBox="1"/>
          <p:nvPr/>
        </p:nvSpPr>
        <p:spPr>
          <a:xfrm>
            <a:off x="1183509" y="4360724"/>
            <a:ext cx="79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Victim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BDCBC93-A5A9-4852-C9B0-EB14B58451FB}"/>
              </a:ext>
            </a:extLst>
          </p:cNvPr>
          <p:cNvCxnSpPr>
            <a:cxnSpLocks/>
          </p:cNvCxnSpPr>
          <p:nvPr/>
        </p:nvCxnSpPr>
        <p:spPr>
          <a:xfrm>
            <a:off x="5198775" y="1926075"/>
            <a:ext cx="0" cy="426342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926C50F-E399-C91E-EEB9-04C6FFBF2971}"/>
              </a:ext>
            </a:extLst>
          </p:cNvPr>
          <p:cNvSpPr txBox="1"/>
          <p:nvPr/>
        </p:nvSpPr>
        <p:spPr>
          <a:xfrm>
            <a:off x="6655714" y="4550062"/>
            <a:ext cx="95731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Sequencer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31F87F-6DFB-E4F2-140B-9B07C519C84F}"/>
              </a:ext>
            </a:extLst>
          </p:cNvPr>
          <p:cNvSpPr txBox="1"/>
          <p:nvPr/>
        </p:nvSpPr>
        <p:spPr>
          <a:xfrm>
            <a:off x="4671463" y="2934356"/>
            <a:ext cx="1093145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Sandwicher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5A2943CB-C69D-06FB-98E5-E6B07F8D4700}"/>
              </a:ext>
            </a:extLst>
          </p:cNvPr>
          <p:cNvSpPr/>
          <p:nvPr/>
        </p:nvSpPr>
        <p:spPr>
          <a:xfrm>
            <a:off x="2837496" y="3452617"/>
            <a:ext cx="735877" cy="2527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997E8BE-C27D-5810-F1C8-4C09BE3AC3F1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009105" y="4107864"/>
            <a:ext cx="39294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26FA6688-108D-6BDE-08C2-8AC80A4EB457}"/>
              </a:ext>
            </a:extLst>
          </p:cNvPr>
          <p:cNvCxnSpPr>
            <a:cxnSpLocks/>
            <a:endCxn id="3" idx="0"/>
          </p:cNvCxnSpPr>
          <p:nvPr/>
        </p:nvCxnSpPr>
        <p:spPr>
          <a:xfrm rot="10800000" flipV="1">
            <a:off x="3205437" y="2565704"/>
            <a:ext cx="1527781" cy="784821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CA2C7F9F-9A5C-2718-BBBA-7F516C4DF04B}"/>
              </a:ext>
            </a:extLst>
          </p:cNvPr>
          <p:cNvSpPr/>
          <p:nvPr/>
        </p:nvSpPr>
        <p:spPr>
          <a:xfrm>
            <a:off x="3681835" y="2997775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78" name="Picture 77" descr="A computer server with many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6EF5E6B6-6FE2-E815-8B05-6F4BB65AC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359" y="3622011"/>
            <a:ext cx="942025" cy="942025"/>
          </a:xfrm>
          <a:prstGeom prst="rect">
            <a:avLst/>
          </a:prstGeom>
        </p:spPr>
      </p:pic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5EDF8CD-8D8B-23F0-7190-C8D6B899C0E4}"/>
              </a:ext>
            </a:extLst>
          </p:cNvPr>
          <p:cNvSpPr>
            <a:spLocks noChangeAspect="1"/>
          </p:cNvSpPr>
          <p:nvPr/>
        </p:nvSpPr>
        <p:spPr>
          <a:xfrm>
            <a:off x="2216841" y="5349136"/>
            <a:ext cx="504000" cy="50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158A0FBF-A1E6-A132-D3CE-B06499AF5153}"/>
              </a:ext>
            </a:extLst>
          </p:cNvPr>
          <p:cNvSpPr>
            <a:spLocks noChangeAspect="1"/>
          </p:cNvSpPr>
          <p:nvPr/>
        </p:nvSpPr>
        <p:spPr>
          <a:xfrm>
            <a:off x="2971777" y="5349136"/>
            <a:ext cx="504000" cy="50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4EFFBE3-4810-27DC-95C8-C8452C3F71C8}"/>
              </a:ext>
            </a:extLst>
          </p:cNvPr>
          <p:cNvSpPr/>
          <p:nvPr/>
        </p:nvSpPr>
        <p:spPr>
          <a:xfrm>
            <a:off x="8410032" y="3883521"/>
            <a:ext cx="3131157" cy="426146"/>
          </a:xfrm>
          <a:prstGeom prst="roundRect">
            <a:avLst/>
          </a:prstGeom>
          <a:pattFill prst="pct25">
            <a:fgClr>
              <a:srgbClr val="E7E6E6">
                <a:lumMod val="75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22912F6E-4A3D-C408-6FC0-767F06DAE93B}"/>
              </a:ext>
            </a:extLst>
          </p:cNvPr>
          <p:cNvSpPr/>
          <p:nvPr/>
        </p:nvSpPr>
        <p:spPr>
          <a:xfrm flipH="1">
            <a:off x="8471921" y="3976092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7DE10147-D80A-7EBC-295B-7B2BCD48EFA5}"/>
              </a:ext>
            </a:extLst>
          </p:cNvPr>
          <p:cNvSpPr/>
          <p:nvPr/>
        </p:nvSpPr>
        <p:spPr>
          <a:xfrm>
            <a:off x="9274848" y="3980248"/>
            <a:ext cx="735877" cy="252737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C8D67E70-4496-6627-1F2E-A7FFE538D690}"/>
              </a:ext>
            </a:extLst>
          </p:cNvPr>
          <p:cNvSpPr/>
          <p:nvPr/>
        </p:nvSpPr>
        <p:spPr>
          <a:xfrm flipH="1">
            <a:off x="10076605" y="3980247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11A36EE-82E2-5387-BAD0-121B9D45B56C}"/>
              </a:ext>
            </a:extLst>
          </p:cNvPr>
          <p:cNvSpPr txBox="1"/>
          <p:nvPr/>
        </p:nvSpPr>
        <p:spPr>
          <a:xfrm>
            <a:off x="3062575" y="4478858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FC514DA-DEF5-DCBE-08F3-40804670A037}"/>
              </a:ext>
            </a:extLst>
          </p:cNvPr>
          <p:cNvSpPr txBox="1"/>
          <p:nvPr/>
        </p:nvSpPr>
        <p:spPr>
          <a:xfrm>
            <a:off x="11003135" y="4003502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3EC68D6-E025-C4E6-0777-17EFAE9BC663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7605384" y="4091052"/>
            <a:ext cx="612000" cy="19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CA3C73C-1F15-D377-49D9-28B37F228938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1965905" y="5601136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ABF575B-7109-4190-A1A7-C1A82DCF9EDF}"/>
              </a:ext>
            </a:extLst>
          </p:cNvPr>
          <p:cNvCxnSpPr>
            <a:cxnSpLocks/>
            <a:stCxn id="79" idx="3"/>
            <a:endCxn id="80" idx="1"/>
          </p:cNvCxnSpPr>
          <p:nvPr/>
        </p:nvCxnSpPr>
        <p:spPr>
          <a:xfrm>
            <a:off x="2720841" y="5601136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D4DE792-B3D9-4990-3972-CDF2B9431D45}"/>
              </a:ext>
            </a:extLst>
          </p:cNvPr>
          <p:cNvCxnSpPr>
            <a:cxnSpLocks/>
            <a:stCxn id="80" idx="3"/>
            <a:endCxn id="128" idx="1"/>
          </p:cNvCxnSpPr>
          <p:nvPr/>
        </p:nvCxnSpPr>
        <p:spPr>
          <a:xfrm>
            <a:off x="3475777" y="5601136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C5707DBD-283B-D025-1CBB-A9BE2F1723E8}"/>
              </a:ext>
            </a:extLst>
          </p:cNvPr>
          <p:cNvSpPr/>
          <p:nvPr/>
        </p:nvSpPr>
        <p:spPr>
          <a:xfrm>
            <a:off x="4733217" y="3808549"/>
            <a:ext cx="927429" cy="55334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2" name="Picture 91" descr="A bridge with a red rope over it&#10;&#10;Description automatically generated">
            <a:extLst>
              <a:ext uri="{FF2B5EF4-FFF2-40B4-BE49-F238E27FC236}">
                <a16:creationId xmlns:a16="http://schemas.microsoft.com/office/drawing/2014/main" id="{D6EF2BC0-ACD1-F3BE-90BA-AFDCC391A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272"/>
          <a:stretch/>
        </p:blipFill>
        <p:spPr>
          <a:xfrm>
            <a:off x="4738898" y="3636560"/>
            <a:ext cx="927128" cy="683552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B484BE1-2993-38E4-4D8F-E7B1760468E1}"/>
              </a:ext>
            </a:extLst>
          </p:cNvPr>
          <p:cNvCxnSpPr>
            <a:cxnSpLocks/>
          </p:cNvCxnSpPr>
          <p:nvPr/>
        </p:nvCxnSpPr>
        <p:spPr>
          <a:xfrm>
            <a:off x="4230713" y="5597789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598943BB-9177-6D27-B00C-1F0558ABFF1B}"/>
              </a:ext>
            </a:extLst>
          </p:cNvPr>
          <p:cNvSpPr txBox="1"/>
          <p:nvPr/>
        </p:nvSpPr>
        <p:spPr>
          <a:xfrm>
            <a:off x="4452263" y="554885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A3D8DEC-CC7F-4765-B211-444A3BD04977}"/>
              </a:ext>
            </a:extLst>
          </p:cNvPr>
          <p:cNvSpPr txBox="1"/>
          <p:nvPr/>
        </p:nvSpPr>
        <p:spPr>
          <a:xfrm>
            <a:off x="1714488" y="552466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0D96B42-F132-1CBF-EB44-BBEE4D59E26B}"/>
              </a:ext>
            </a:extLst>
          </p:cNvPr>
          <p:cNvSpPr txBox="1"/>
          <p:nvPr/>
        </p:nvSpPr>
        <p:spPr>
          <a:xfrm>
            <a:off x="2809204" y="5881719"/>
            <a:ext cx="85145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L1 Blocks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4EE85784-F90F-4DA8-2971-1A6A8C348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191" y="2195529"/>
            <a:ext cx="740352" cy="740352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348E68D9-8BCC-43EF-30F4-A132412E74C0}"/>
              </a:ext>
            </a:extLst>
          </p:cNvPr>
          <p:cNvSpPr txBox="1"/>
          <p:nvPr/>
        </p:nvSpPr>
        <p:spPr>
          <a:xfrm>
            <a:off x="4552476" y="4370357"/>
            <a:ext cx="1306235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>
                <a:solidFill>
                  <a:prstClr val="black"/>
                </a:solidFill>
                <a:latin typeface="Calibri" panose="020F0502020204030204"/>
              </a:rPr>
              <a:t>Bridge</a:t>
            </a:r>
            <a:br>
              <a:rPr lang="en-US" sz="1400" ker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kern="0">
                <a:solidFill>
                  <a:prstClr val="black"/>
                </a:solidFill>
                <a:latin typeface="Calibri" panose="020F0502020204030204"/>
              </a:rPr>
              <a:t>Smart Contract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E66594A-7ED9-3A40-97E6-B52FADD9C53A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5764608" y="4093024"/>
            <a:ext cx="89875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894A6375-DF3A-6757-0949-19094D984D6E}"/>
              </a:ext>
            </a:extLst>
          </p:cNvPr>
          <p:cNvCxnSpPr>
            <a:cxnSpLocks/>
            <a:stCxn id="81" idx="2"/>
            <a:endCxn id="103" idx="0"/>
          </p:cNvCxnSpPr>
          <p:nvPr/>
        </p:nvCxnSpPr>
        <p:spPr>
          <a:xfrm rot="5400000">
            <a:off x="8404499" y="3778023"/>
            <a:ext cx="1039469" cy="210275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697716E4-C002-886D-06CA-2DEF7995E2C4}"/>
              </a:ext>
            </a:extLst>
          </p:cNvPr>
          <p:cNvSpPr>
            <a:spLocks noChangeAspect="1"/>
          </p:cNvSpPr>
          <p:nvPr/>
        </p:nvSpPr>
        <p:spPr>
          <a:xfrm>
            <a:off x="6110982" y="5349136"/>
            <a:ext cx="504000" cy="504000"/>
          </a:xfrm>
          <a:prstGeom prst="roundRect">
            <a:avLst/>
          </a:prstGeom>
          <a:pattFill prst="pct25">
            <a:fgClr>
              <a:sysClr val="windowText" lastClr="000000">
                <a:lumMod val="50000"/>
                <a:lumOff val="50000"/>
              </a:sys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B65B1B0D-674A-5BF9-3087-27F603A1795A}"/>
              </a:ext>
            </a:extLst>
          </p:cNvPr>
          <p:cNvSpPr>
            <a:spLocks noChangeAspect="1"/>
          </p:cNvSpPr>
          <p:nvPr/>
        </p:nvSpPr>
        <p:spPr>
          <a:xfrm>
            <a:off x="6865918" y="5349136"/>
            <a:ext cx="504000" cy="504000"/>
          </a:xfrm>
          <a:prstGeom prst="roundRect">
            <a:avLst/>
          </a:prstGeom>
          <a:pattFill prst="pct25">
            <a:fgClr>
              <a:sysClr val="windowText" lastClr="000000">
                <a:lumMod val="50000"/>
                <a:lumOff val="50000"/>
              </a:sys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6DCB39DB-5723-5FC6-16E2-EBAEA556DD1F}"/>
              </a:ext>
            </a:extLst>
          </p:cNvPr>
          <p:cNvSpPr>
            <a:spLocks noChangeAspect="1"/>
          </p:cNvSpPr>
          <p:nvPr/>
        </p:nvSpPr>
        <p:spPr>
          <a:xfrm>
            <a:off x="7620854" y="5349136"/>
            <a:ext cx="504000" cy="504000"/>
          </a:xfrm>
          <a:prstGeom prst="roundRect">
            <a:avLst/>
          </a:prstGeom>
          <a:pattFill prst="pct25">
            <a:fgClr>
              <a:sysClr val="windowText" lastClr="000000">
                <a:lumMod val="50000"/>
                <a:lumOff val="50000"/>
              </a:sys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C95E865-1864-C9C1-2BD8-E2A8F319C1C0}"/>
              </a:ext>
            </a:extLst>
          </p:cNvPr>
          <p:cNvCxnSpPr>
            <a:cxnSpLocks/>
            <a:endCxn id="101" idx="1"/>
          </p:cNvCxnSpPr>
          <p:nvPr/>
        </p:nvCxnSpPr>
        <p:spPr>
          <a:xfrm>
            <a:off x="5860046" y="5601136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EFBE8BD-17BD-5214-F98F-F3E139500486}"/>
              </a:ext>
            </a:extLst>
          </p:cNvPr>
          <p:cNvCxnSpPr>
            <a:cxnSpLocks/>
            <a:stCxn id="101" idx="3"/>
            <a:endCxn id="102" idx="1"/>
          </p:cNvCxnSpPr>
          <p:nvPr/>
        </p:nvCxnSpPr>
        <p:spPr>
          <a:xfrm>
            <a:off x="6614982" y="5601136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12CDCE3-A631-0F94-B01F-9B38373349B7}"/>
              </a:ext>
            </a:extLst>
          </p:cNvPr>
          <p:cNvCxnSpPr>
            <a:cxnSpLocks/>
            <a:stCxn id="102" idx="3"/>
            <a:endCxn id="103" idx="1"/>
          </p:cNvCxnSpPr>
          <p:nvPr/>
        </p:nvCxnSpPr>
        <p:spPr>
          <a:xfrm>
            <a:off x="7369918" y="5601136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51A4F74-D777-2AF5-FC6A-F770E241185D}"/>
              </a:ext>
            </a:extLst>
          </p:cNvPr>
          <p:cNvCxnSpPr>
            <a:cxnSpLocks/>
          </p:cNvCxnSpPr>
          <p:nvPr/>
        </p:nvCxnSpPr>
        <p:spPr>
          <a:xfrm>
            <a:off x="8124854" y="5597789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D3AD959-C088-7CBA-92F7-451D2856DCB1}"/>
              </a:ext>
            </a:extLst>
          </p:cNvPr>
          <p:cNvSpPr txBox="1"/>
          <p:nvPr/>
        </p:nvSpPr>
        <p:spPr>
          <a:xfrm>
            <a:off x="8346404" y="554885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6B9E81A-6434-C51B-FEB3-A31A43E4111B}"/>
              </a:ext>
            </a:extLst>
          </p:cNvPr>
          <p:cNvSpPr txBox="1"/>
          <p:nvPr/>
        </p:nvSpPr>
        <p:spPr>
          <a:xfrm>
            <a:off x="5586900" y="554885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DB79804-CFFB-119B-C8AA-90F5815B7034}"/>
              </a:ext>
            </a:extLst>
          </p:cNvPr>
          <p:cNvSpPr txBox="1"/>
          <p:nvPr/>
        </p:nvSpPr>
        <p:spPr>
          <a:xfrm>
            <a:off x="6703346" y="5881719"/>
            <a:ext cx="85145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L2 Blocks</a:t>
            </a:r>
          </a:p>
        </p:txBody>
      </p: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9BB0A27C-C5C2-9701-1750-99FEBDB8C22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24418" y="4441491"/>
            <a:ext cx="1370800" cy="662211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FC35A4A-2D8E-A4FD-DF58-2965C1B3A0AE}"/>
              </a:ext>
            </a:extLst>
          </p:cNvPr>
          <p:cNvCxnSpPr>
            <a:cxnSpLocks/>
          </p:cNvCxnSpPr>
          <p:nvPr/>
        </p:nvCxnSpPr>
        <p:spPr>
          <a:xfrm>
            <a:off x="2695254" y="3350525"/>
            <a:ext cx="0" cy="14365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DA7F85A-20F2-8874-C705-D7050327B745}"/>
              </a:ext>
            </a:extLst>
          </p:cNvPr>
          <p:cNvSpPr txBox="1"/>
          <p:nvPr/>
        </p:nvSpPr>
        <p:spPr>
          <a:xfrm rot="16200000">
            <a:off x="1874086" y="3953976"/>
            <a:ext cx="136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Execution Order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DB6FD9A-7FAE-A553-290C-A93A3AC36C16}"/>
              </a:ext>
            </a:extLst>
          </p:cNvPr>
          <p:cNvSpPr txBox="1"/>
          <p:nvPr/>
        </p:nvSpPr>
        <p:spPr>
          <a:xfrm>
            <a:off x="9293756" y="3462561"/>
            <a:ext cx="136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Execution Order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2BB3677-C6D6-989F-7887-36FFEBC47CD5}"/>
              </a:ext>
            </a:extLst>
          </p:cNvPr>
          <p:cNvCxnSpPr>
            <a:cxnSpLocks/>
          </p:cNvCxnSpPr>
          <p:nvPr/>
        </p:nvCxnSpPr>
        <p:spPr>
          <a:xfrm>
            <a:off x="8366049" y="3774855"/>
            <a:ext cx="317381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A9798B7-0540-0540-639E-3DDD023FA0C6}"/>
              </a:ext>
            </a:extLst>
          </p:cNvPr>
          <p:cNvCxnSpPr>
            <a:cxnSpLocks/>
          </p:cNvCxnSpPr>
          <p:nvPr/>
        </p:nvCxnSpPr>
        <p:spPr>
          <a:xfrm flipH="1" flipV="1">
            <a:off x="2871867" y="4913673"/>
            <a:ext cx="854846" cy="52813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41EDCFE-2BEA-99C1-747F-79706AF31813}"/>
              </a:ext>
            </a:extLst>
          </p:cNvPr>
          <p:cNvCxnSpPr>
            <a:cxnSpLocks/>
          </p:cNvCxnSpPr>
          <p:nvPr/>
        </p:nvCxnSpPr>
        <p:spPr>
          <a:xfrm flipH="1" flipV="1">
            <a:off x="3628421" y="4821334"/>
            <a:ext cx="547219" cy="54973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7C80129-57AE-0F5B-4506-4AA247F3CC8B}"/>
              </a:ext>
            </a:extLst>
          </p:cNvPr>
          <p:cNvSpPr txBox="1"/>
          <p:nvPr/>
        </p:nvSpPr>
        <p:spPr>
          <a:xfrm>
            <a:off x="2715218" y="4960388"/>
            <a:ext cx="98762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 err="1">
                <a:solidFill>
                  <a:prstClr val="black"/>
                </a:solidFill>
                <a:latin typeface="Calibri" panose="020F0502020204030204"/>
              </a:rPr>
              <a:t>Mempool</a:t>
            </a:r>
            <a:endParaRPr lang="en-US" sz="1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B7F2F7-CD95-70B8-D0B7-4A23A22DB73D}"/>
              </a:ext>
            </a:extLst>
          </p:cNvPr>
          <p:cNvSpPr txBox="1"/>
          <p:nvPr/>
        </p:nvSpPr>
        <p:spPr>
          <a:xfrm>
            <a:off x="4258375" y="1929807"/>
            <a:ext cx="79886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Layer-1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45EF3F3-DE07-3F3B-E589-AD8BAF95470C}"/>
              </a:ext>
            </a:extLst>
          </p:cNvPr>
          <p:cNvSpPr txBox="1"/>
          <p:nvPr/>
        </p:nvSpPr>
        <p:spPr>
          <a:xfrm>
            <a:off x="5327784" y="1926075"/>
            <a:ext cx="79886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Layer-2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BF439B80-C03B-9E1E-2D92-C34625035326}"/>
              </a:ext>
            </a:extLst>
          </p:cNvPr>
          <p:cNvSpPr/>
          <p:nvPr/>
        </p:nvSpPr>
        <p:spPr>
          <a:xfrm>
            <a:off x="3678389" y="2675142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57EC61C7-E450-8446-D01F-D1896505D232}"/>
              </a:ext>
            </a:extLst>
          </p:cNvPr>
          <p:cNvSpPr/>
          <p:nvPr/>
        </p:nvSpPr>
        <p:spPr>
          <a:xfrm>
            <a:off x="2768244" y="3343452"/>
            <a:ext cx="867961" cy="15768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3DA5BB7D-8B23-B14E-7DC0-1A981426EDA4}"/>
              </a:ext>
            </a:extLst>
          </p:cNvPr>
          <p:cNvSpPr/>
          <p:nvPr/>
        </p:nvSpPr>
        <p:spPr>
          <a:xfrm>
            <a:off x="2834285" y="3445543"/>
            <a:ext cx="735877" cy="2527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CBCE3E67-B34C-CF02-4126-CA60BB3AC122}"/>
              </a:ext>
            </a:extLst>
          </p:cNvPr>
          <p:cNvSpPr/>
          <p:nvPr/>
        </p:nvSpPr>
        <p:spPr>
          <a:xfrm>
            <a:off x="2834283" y="4089492"/>
            <a:ext cx="735877" cy="252737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EC31FB9B-57B7-A2FC-4C23-EEE46CEA5AE8}"/>
              </a:ext>
            </a:extLst>
          </p:cNvPr>
          <p:cNvSpPr/>
          <p:nvPr/>
        </p:nvSpPr>
        <p:spPr>
          <a:xfrm>
            <a:off x="2842890" y="4419356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72795A8-E463-9318-FA59-7F6EA7C4F144}"/>
              </a:ext>
            </a:extLst>
          </p:cNvPr>
          <p:cNvSpPr txBox="1"/>
          <p:nvPr/>
        </p:nvSpPr>
        <p:spPr>
          <a:xfrm>
            <a:off x="3059364" y="460589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C037E37E-3BCA-3C94-5509-B0E011F6A1D8}"/>
              </a:ext>
            </a:extLst>
          </p:cNvPr>
          <p:cNvSpPr/>
          <p:nvPr/>
        </p:nvSpPr>
        <p:spPr>
          <a:xfrm>
            <a:off x="2834283" y="3774734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BA7E105F-B74B-C414-349D-EA4138340D4C}"/>
              </a:ext>
            </a:extLst>
          </p:cNvPr>
          <p:cNvSpPr>
            <a:spLocks noChangeAspect="1"/>
          </p:cNvSpPr>
          <p:nvPr/>
        </p:nvSpPr>
        <p:spPr>
          <a:xfrm>
            <a:off x="3726713" y="5349136"/>
            <a:ext cx="504000" cy="50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87DC68D3-0611-B5A7-E0D7-9FA1F118CD36}"/>
              </a:ext>
            </a:extLst>
          </p:cNvPr>
          <p:cNvSpPr/>
          <p:nvPr/>
        </p:nvSpPr>
        <p:spPr>
          <a:xfrm>
            <a:off x="2837495" y="3777941"/>
            <a:ext cx="735877" cy="252737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pic>
        <p:nvPicPr>
          <p:cNvPr id="130" name="Picture 129" descr="A magnifying glass with a black background&#10;&#10;Description automatically generated">
            <a:extLst>
              <a:ext uri="{FF2B5EF4-FFF2-40B4-BE49-F238E27FC236}">
                <a16:creationId xmlns:a16="http://schemas.microsoft.com/office/drawing/2014/main" id="{496252F9-4BCB-97B2-CF0A-53A0A953F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662" y="3868395"/>
            <a:ext cx="501343" cy="5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0" grpId="0"/>
      <p:bldP spid="74" grpId="0" animBg="1"/>
      <p:bldP spid="77" grpId="0" animBg="1"/>
      <p:bldP spid="77" grpId="1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94" grpId="0"/>
      <p:bldP spid="95" grpId="0"/>
      <p:bldP spid="96" grpId="0"/>
      <p:bldP spid="101" grpId="0" animBg="1"/>
      <p:bldP spid="102" grpId="0" animBg="1"/>
      <p:bldP spid="103" grpId="0" animBg="1"/>
      <p:bldP spid="108" grpId="0"/>
      <p:bldP spid="109" grpId="0"/>
      <p:bldP spid="110" grpId="0"/>
      <p:bldP spid="114" grpId="0"/>
      <p:bldP spid="121" grpId="0" animBg="1"/>
      <p:bldP spid="121" grpId="1" animBg="1"/>
      <p:bldP spid="122" grpId="0" animBg="1"/>
      <p:bldP spid="123" grpId="0" animBg="1"/>
      <p:bldP spid="124" grpId="0" animBg="1"/>
      <p:bldP spid="125" grpId="0" animBg="1"/>
      <p:bldP spid="126" grpId="0"/>
      <p:bldP spid="127" grpId="0" animBg="1"/>
      <p:bldP spid="128" grpId="0" animBg="1"/>
      <p:bldP spid="129" grpId="0" animBg="1"/>
      <p:bldP spid="129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16EB-D306-F66D-AC02-88008E57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Cross-Layer Sandwiching Strategy S</a:t>
            </a:r>
            <a:r>
              <a:rPr lang="en-US" sz="3600" baseline="-25000" dirty="0"/>
              <a:t>2</a:t>
            </a:r>
            <a:r>
              <a:rPr lang="en-US" sz="3600" dirty="0"/>
              <a:t> (Hybrid Sandwiching)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C3287CE-FFCC-D521-B49B-FCD6F24188F2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47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AE321-82D3-D37A-0181-2837FE4BEF25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F38CDD-3712-8E3A-CD24-8163D2A1CED1}"/>
              </a:ext>
            </a:extLst>
          </p:cNvPr>
          <p:cNvCxnSpPr>
            <a:cxnSpLocks/>
          </p:cNvCxnSpPr>
          <p:nvPr/>
        </p:nvCxnSpPr>
        <p:spPr>
          <a:xfrm>
            <a:off x="5198775" y="1926075"/>
            <a:ext cx="0" cy="426342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76B9DA-5AD7-6FB4-5D2D-34792E50DDA5}"/>
              </a:ext>
            </a:extLst>
          </p:cNvPr>
          <p:cNvSpPr/>
          <p:nvPr/>
        </p:nvSpPr>
        <p:spPr>
          <a:xfrm>
            <a:off x="2771461" y="3350525"/>
            <a:ext cx="867961" cy="15768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 descr="A person with dark hair and orange shirt&#10;&#10;Description automatically generated">
            <a:extLst>
              <a:ext uri="{FF2B5EF4-FFF2-40B4-BE49-F238E27FC236}">
                <a16:creationId xmlns:a16="http://schemas.microsoft.com/office/drawing/2014/main" id="{38613A75-6593-52B2-FD83-E1864EA19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15" y="3537927"/>
            <a:ext cx="798862" cy="798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450BBA-2519-952E-50BA-D27AFB0F0EE3}"/>
              </a:ext>
            </a:extLst>
          </p:cNvPr>
          <p:cNvSpPr txBox="1"/>
          <p:nvPr/>
        </p:nvSpPr>
        <p:spPr>
          <a:xfrm>
            <a:off x="1183515" y="4360723"/>
            <a:ext cx="79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Victim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B1F7F-D08F-7D5E-0666-CF5BDE261D6B}"/>
              </a:ext>
            </a:extLst>
          </p:cNvPr>
          <p:cNvSpPr txBox="1"/>
          <p:nvPr/>
        </p:nvSpPr>
        <p:spPr>
          <a:xfrm>
            <a:off x="6655720" y="4550061"/>
            <a:ext cx="95731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Sequencer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108E67-81FC-94B6-26B4-1077E4868C8B}"/>
              </a:ext>
            </a:extLst>
          </p:cNvPr>
          <p:cNvSpPr/>
          <p:nvPr/>
        </p:nvSpPr>
        <p:spPr>
          <a:xfrm>
            <a:off x="2837502" y="3452616"/>
            <a:ext cx="735877" cy="2527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20901-973E-D0BB-E23C-AD61936E6BA0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2009111" y="4107863"/>
            <a:ext cx="39294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271A9904-DD9B-669D-8B01-122AFAC7DA4A}"/>
              </a:ext>
            </a:extLst>
          </p:cNvPr>
          <p:cNvCxnSpPr>
            <a:cxnSpLocks/>
            <a:endCxn id="6" idx="0"/>
          </p:cNvCxnSpPr>
          <p:nvPr/>
        </p:nvCxnSpPr>
        <p:spPr>
          <a:xfrm rot="10800000" flipV="1">
            <a:off x="3205443" y="2565703"/>
            <a:ext cx="1527781" cy="784821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3" name="Picture 12" descr="A computer server with many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C9AEBA82-ED7A-D030-9D49-090D40BD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365" y="3622010"/>
            <a:ext cx="942025" cy="94202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8463CF3-FA95-980E-F714-5E2D0BFD4331}"/>
              </a:ext>
            </a:extLst>
          </p:cNvPr>
          <p:cNvSpPr>
            <a:spLocks noChangeAspect="1"/>
          </p:cNvSpPr>
          <p:nvPr/>
        </p:nvSpPr>
        <p:spPr>
          <a:xfrm>
            <a:off x="2216847" y="5349135"/>
            <a:ext cx="504000" cy="50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A714461-AE04-E3BB-C19D-07BB43044E7F}"/>
              </a:ext>
            </a:extLst>
          </p:cNvPr>
          <p:cNvSpPr>
            <a:spLocks noChangeAspect="1"/>
          </p:cNvSpPr>
          <p:nvPr/>
        </p:nvSpPr>
        <p:spPr>
          <a:xfrm>
            <a:off x="2971783" y="5349135"/>
            <a:ext cx="504000" cy="50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075201-42BD-E136-090C-D5B08573BC9C}"/>
              </a:ext>
            </a:extLst>
          </p:cNvPr>
          <p:cNvSpPr/>
          <p:nvPr/>
        </p:nvSpPr>
        <p:spPr>
          <a:xfrm>
            <a:off x="8410038" y="3883520"/>
            <a:ext cx="3131157" cy="426146"/>
          </a:xfrm>
          <a:prstGeom prst="roundRect">
            <a:avLst/>
          </a:prstGeom>
          <a:pattFill prst="pct25">
            <a:fgClr>
              <a:srgbClr val="E7E6E6">
                <a:lumMod val="75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3815733-7E52-7ECA-C74C-2BC8CBA14B87}"/>
              </a:ext>
            </a:extLst>
          </p:cNvPr>
          <p:cNvSpPr/>
          <p:nvPr/>
        </p:nvSpPr>
        <p:spPr>
          <a:xfrm flipH="1">
            <a:off x="8471927" y="3976091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A778788-DD7F-0F78-49AE-4E61DA7AD93A}"/>
              </a:ext>
            </a:extLst>
          </p:cNvPr>
          <p:cNvSpPr/>
          <p:nvPr/>
        </p:nvSpPr>
        <p:spPr>
          <a:xfrm>
            <a:off x="9274854" y="3980247"/>
            <a:ext cx="735877" cy="252737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6FE3457-6B85-B0AC-E8D0-CB6C5E979B9F}"/>
              </a:ext>
            </a:extLst>
          </p:cNvPr>
          <p:cNvSpPr/>
          <p:nvPr/>
        </p:nvSpPr>
        <p:spPr>
          <a:xfrm flipH="1">
            <a:off x="10407912" y="3980246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3D81B-B0C8-A5F4-40EE-542A496DE922}"/>
              </a:ext>
            </a:extLst>
          </p:cNvPr>
          <p:cNvSpPr txBox="1"/>
          <p:nvPr/>
        </p:nvSpPr>
        <p:spPr>
          <a:xfrm>
            <a:off x="3062581" y="447885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808E58-6738-6BAA-BD34-08D098739786}"/>
              </a:ext>
            </a:extLst>
          </p:cNvPr>
          <p:cNvSpPr txBox="1"/>
          <p:nvPr/>
        </p:nvSpPr>
        <p:spPr>
          <a:xfrm>
            <a:off x="11175418" y="4003501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DA1C36-2BA2-A384-D047-D715BB5F98B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605390" y="4091051"/>
            <a:ext cx="612000" cy="19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A5E001-3CE7-869F-8D95-81160C45F9AD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965911" y="5601135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3E362F-319E-97AA-9CE6-27FBE1AD42FA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2720847" y="5601135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84BE76-DFF4-D1A4-BE22-CCE0D58F8FD6}"/>
              </a:ext>
            </a:extLst>
          </p:cNvPr>
          <p:cNvCxnSpPr>
            <a:cxnSpLocks/>
            <a:stCxn id="15" idx="3"/>
            <a:endCxn id="62" idx="1"/>
          </p:cNvCxnSpPr>
          <p:nvPr/>
        </p:nvCxnSpPr>
        <p:spPr>
          <a:xfrm>
            <a:off x="3475783" y="5601135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AD907FA-8383-ABC0-4297-E649E8248490}"/>
              </a:ext>
            </a:extLst>
          </p:cNvPr>
          <p:cNvSpPr/>
          <p:nvPr/>
        </p:nvSpPr>
        <p:spPr>
          <a:xfrm>
            <a:off x="4733223" y="3808548"/>
            <a:ext cx="927429" cy="55334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Picture 26" descr="A bridge with a red rope over it&#10;&#10;Description automatically generated">
            <a:extLst>
              <a:ext uri="{FF2B5EF4-FFF2-40B4-BE49-F238E27FC236}">
                <a16:creationId xmlns:a16="http://schemas.microsoft.com/office/drawing/2014/main" id="{A10FCB2C-1C4C-501A-731D-22E508930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272"/>
          <a:stretch/>
        </p:blipFill>
        <p:spPr>
          <a:xfrm>
            <a:off x="4738904" y="3636559"/>
            <a:ext cx="927128" cy="68355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6E65BC-22C4-E9A9-003C-9B6D3AA62DA1}"/>
              </a:ext>
            </a:extLst>
          </p:cNvPr>
          <p:cNvCxnSpPr>
            <a:cxnSpLocks/>
          </p:cNvCxnSpPr>
          <p:nvPr/>
        </p:nvCxnSpPr>
        <p:spPr>
          <a:xfrm>
            <a:off x="4230719" y="5597788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7739899-52B1-B0FE-7C72-EF05F880F3D3}"/>
              </a:ext>
            </a:extLst>
          </p:cNvPr>
          <p:cNvSpPr txBox="1"/>
          <p:nvPr/>
        </p:nvSpPr>
        <p:spPr>
          <a:xfrm>
            <a:off x="4452269" y="554884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76313C-E20B-02C6-730C-C724AC4C62C9}"/>
              </a:ext>
            </a:extLst>
          </p:cNvPr>
          <p:cNvSpPr txBox="1"/>
          <p:nvPr/>
        </p:nvSpPr>
        <p:spPr>
          <a:xfrm>
            <a:off x="1714494" y="5524665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104BD8-158E-488C-3D34-1945A97EC001}"/>
              </a:ext>
            </a:extLst>
          </p:cNvPr>
          <p:cNvSpPr txBox="1"/>
          <p:nvPr/>
        </p:nvSpPr>
        <p:spPr>
          <a:xfrm>
            <a:off x="2809210" y="5881718"/>
            <a:ext cx="85145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L1 Blocks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B5B182-AF2F-B77D-E7F3-100B88721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197" y="2195528"/>
            <a:ext cx="740352" cy="7403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9379755-5988-6B62-7C05-2BE128C5415E}"/>
              </a:ext>
            </a:extLst>
          </p:cNvPr>
          <p:cNvSpPr txBox="1"/>
          <p:nvPr/>
        </p:nvSpPr>
        <p:spPr>
          <a:xfrm>
            <a:off x="4552482" y="4370356"/>
            <a:ext cx="1306235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>
                <a:solidFill>
                  <a:prstClr val="black"/>
                </a:solidFill>
                <a:latin typeface="Calibri" panose="020F0502020204030204"/>
              </a:rPr>
              <a:t>Bridge</a:t>
            </a:r>
            <a:br>
              <a:rPr lang="en-US" sz="1400" ker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kern="0">
                <a:solidFill>
                  <a:prstClr val="black"/>
                </a:solidFill>
                <a:latin typeface="Calibri" panose="020F0502020204030204"/>
              </a:rPr>
              <a:t>Smart Contract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975238-941D-E1AE-994A-25548AA7A64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764614" y="4093023"/>
            <a:ext cx="89875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3533E463-2AF2-3746-8DAC-4A14413D86E9}"/>
              </a:ext>
            </a:extLst>
          </p:cNvPr>
          <p:cNvCxnSpPr>
            <a:cxnSpLocks/>
            <a:stCxn id="16" idx="2"/>
            <a:endCxn id="38" idx="0"/>
          </p:cNvCxnSpPr>
          <p:nvPr/>
        </p:nvCxnSpPr>
        <p:spPr>
          <a:xfrm rot="5400000">
            <a:off x="8404505" y="3778022"/>
            <a:ext cx="1039469" cy="210275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393B1C8-F901-B9E2-ACBC-2F0F685368E3}"/>
              </a:ext>
            </a:extLst>
          </p:cNvPr>
          <p:cNvSpPr>
            <a:spLocks noChangeAspect="1"/>
          </p:cNvSpPr>
          <p:nvPr/>
        </p:nvSpPr>
        <p:spPr>
          <a:xfrm>
            <a:off x="6110988" y="5349135"/>
            <a:ext cx="504000" cy="504000"/>
          </a:xfrm>
          <a:prstGeom prst="roundRect">
            <a:avLst/>
          </a:prstGeom>
          <a:pattFill prst="pct25">
            <a:fgClr>
              <a:sysClr val="windowText" lastClr="000000">
                <a:lumMod val="50000"/>
                <a:lumOff val="50000"/>
              </a:sys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8973E8F-AE3C-A185-9DE3-3324E90C7E71}"/>
              </a:ext>
            </a:extLst>
          </p:cNvPr>
          <p:cNvSpPr>
            <a:spLocks noChangeAspect="1"/>
          </p:cNvSpPr>
          <p:nvPr/>
        </p:nvSpPr>
        <p:spPr>
          <a:xfrm>
            <a:off x="6865924" y="5349135"/>
            <a:ext cx="504000" cy="504000"/>
          </a:xfrm>
          <a:prstGeom prst="roundRect">
            <a:avLst/>
          </a:prstGeom>
          <a:pattFill prst="pct25">
            <a:fgClr>
              <a:sysClr val="windowText" lastClr="000000">
                <a:lumMod val="50000"/>
                <a:lumOff val="50000"/>
              </a:sys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66FFDB3-8023-30FA-FD77-EBAEEBEE91D4}"/>
              </a:ext>
            </a:extLst>
          </p:cNvPr>
          <p:cNvSpPr>
            <a:spLocks noChangeAspect="1"/>
          </p:cNvSpPr>
          <p:nvPr/>
        </p:nvSpPr>
        <p:spPr>
          <a:xfrm>
            <a:off x="7620860" y="5349135"/>
            <a:ext cx="504000" cy="504000"/>
          </a:xfrm>
          <a:prstGeom prst="roundRect">
            <a:avLst/>
          </a:prstGeom>
          <a:pattFill prst="pct25">
            <a:fgClr>
              <a:sysClr val="windowText" lastClr="000000">
                <a:lumMod val="50000"/>
                <a:lumOff val="50000"/>
              </a:sys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4E59F5C-5DDE-7630-7AA1-8160B3D7301D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5860052" y="5601135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1124D7A-0071-A892-76A8-D26F296B5B34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>
            <a:off x="6614988" y="5601135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887112-785A-F7A5-EB96-FA018D8EC380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>
            <a:off x="7369924" y="5601135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181F32-2F2D-8037-FDDF-4F8956AD7DC0}"/>
              </a:ext>
            </a:extLst>
          </p:cNvPr>
          <p:cNvCxnSpPr>
            <a:cxnSpLocks/>
          </p:cNvCxnSpPr>
          <p:nvPr/>
        </p:nvCxnSpPr>
        <p:spPr>
          <a:xfrm>
            <a:off x="8124860" y="5597788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C14B1D3-2EF0-F91F-95E1-1CCB63858482}"/>
              </a:ext>
            </a:extLst>
          </p:cNvPr>
          <p:cNvSpPr txBox="1"/>
          <p:nvPr/>
        </p:nvSpPr>
        <p:spPr>
          <a:xfrm>
            <a:off x="8346410" y="554884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C97471-1B4B-A403-34C6-3894576F8F57}"/>
              </a:ext>
            </a:extLst>
          </p:cNvPr>
          <p:cNvSpPr txBox="1"/>
          <p:nvPr/>
        </p:nvSpPr>
        <p:spPr>
          <a:xfrm>
            <a:off x="5586906" y="554884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A4665F-0DEF-0FBB-A975-DF59BD28F688}"/>
              </a:ext>
            </a:extLst>
          </p:cNvPr>
          <p:cNvSpPr txBox="1"/>
          <p:nvPr/>
        </p:nvSpPr>
        <p:spPr>
          <a:xfrm>
            <a:off x="6647534" y="5881718"/>
            <a:ext cx="96308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L2 Batches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57F7AB42-9CB8-3BD9-694E-A0075C0CAB7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24424" y="4441490"/>
            <a:ext cx="1370800" cy="662211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DBE74FD-87D9-DAD0-55C9-C0A4FC8F2896}"/>
              </a:ext>
            </a:extLst>
          </p:cNvPr>
          <p:cNvCxnSpPr>
            <a:cxnSpLocks/>
          </p:cNvCxnSpPr>
          <p:nvPr/>
        </p:nvCxnSpPr>
        <p:spPr>
          <a:xfrm>
            <a:off x="2695260" y="3350524"/>
            <a:ext cx="0" cy="14365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CF6D666-B505-5E0F-2D8C-EBB52C37FE26}"/>
              </a:ext>
            </a:extLst>
          </p:cNvPr>
          <p:cNvSpPr txBox="1"/>
          <p:nvPr/>
        </p:nvSpPr>
        <p:spPr>
          <a:xfrm rot="16200000">
            <a:off x="1874092" y="3953975"/>
            <a:ext cx="136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Execution Order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B29313-8963-C8C0-A30D-837C5B17607D}"/>
              </a:ext>
            </a:extLst>
          </p:cNvPr>
          <p:cNvSpPr txBox="1"/>
          <p:nvPr/>
        </p:nvSpPr>
        <p:spPr>
          <a:xfrm>
            <a:off x="9293762" y="3462560"/>
            <a:ext cx="136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Execution Order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F87F54F-85AD-A52E-C48D-C22EC368FD56}"/>
              </a:ext>
            </a:extLst>
          </p:cNvPr>
          <p:cNvCxnSpPr>
            <a:cxnSpLocks/>
          </p:cNvCxnSpPr>
          <p:nvPr/>
        </p:nvCxnSpPr>
        <p:spPr>
          <a:xfrm>
            <a:off x="8366055" y="3774854"/>
            <a:ext cx="317381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7F318F6-081A-952F-DABA-F4FD7371D657}"/>
              </a:ext>
            </a:extLst>
          </p:cNvPr>
          <p:cNvCxnSpPr>
            <a:cxnSpLocks/>
          </p:cNvCxnSpPr>
          <p:nvPr/>
        </p:nvCxnSpPr>
        <p:spPr>
          <a:xfrm flipH="1" flipV="1">
            <a:off x="2871873" y="4913672"/>
            <a:ext cx="854846" cy="52813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5AF5C4-16F1-AAA7-4153-E5FEF83594C5}"/>
              </a:ext>
            </a:extLst>
          </p:cNvPr>
          <p:cNvCxnSpPr>
            <a:cxnSpLocks/>
          </p:cNvCxnSpPr>
          <p:nvPr/>
        </p:nvCxnSpPr>
        <p:spPr>
          <a:xfrm flipH="1" flipV="1">
            <a:off x="3628427" y="4821333"/>
            <a:ext cx="547219" cy="54973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C4E61E3-450A-8802-1077-EC2672CDDD7B}"/>
              </a:ext>
            </a:extLst>
          </p:cNvPr>
          <p:cNvSpPr txBox="1"/>
          <p:nvPr/>
        </p:nvSpPr>
        <p:spPr>
          <a:xfrm>
            <a:off x="2715224" y="4960387"/>
            <a:ext cx="98762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 err="1">
                <a:solidFill>
                  <a:prstClr val="black"/>
                </a:solidFill>
                <a:latin typeface="Calibri" panose="020F0502020204030204"/>
              </a:rPr>
              <a:t>Mempool</a:t>
            </a:r>
            <a:endParaRPr lang="en-US" sz="1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5317F0-AA2D-5907-6BBF-C9D6EC0DA07F}"/>
              </a:ext>
            </a:extLst>
          </p:cNvPr>
          <p:cNvSpPr txBox="1"/>
          <p:nvPr/>
        </p:nvSpPr>
        <p:spPr>
          <a:xfrm>
            <a:off x="4258381" y="1929806"/>
            <a:ext cx="79886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Layer-1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0F90F6-A63B-F932-F695-16DBC3EBAE3A}"/>
              </a:ext>
            </a:extLst>
          </p:cNvPr>
          <p:cNvSpPr txBox="1"/>
          <p:nvPr/>
        </p:nvSpPr>
        <p:spPr>
          <a:xfrm>
            <a:off x="5327790" y="1926074"/>
            <a:ext cx="79886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Layer-2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52D49F6-5E3F-533D-9C64-6201A46FCADE}"/>
              </a:ext>
            </a:extLst>
          </p:cNvPr>
          <p:cNvSpPr/>
          <p:nvPr/>
        </p:nvSpPr>
        <p:spPr>
          <a:xfrm>
            <a:off x="3678395" y="2675141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4A358F4C-716D-E170-FEFC-E2F7FC722029}"/>
              </a:ext>
            </a:extLst>
          </p:cNvPr>
          <p:cNvSpPr/>
          <p:nvPr/>
        </p:nvSpPr>
        <p:spPr>
          <a:xfrm>
            <a:off x="2768250" y="3343451"/>
            <a:ext cx="867961" cy="15768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F25F50A-CD4E-E798-3B2B-52ED6C6815CB}"/>
              </a:ext>
            </a:extLst>
          </p:cNvPr>
          <p:cNvSpPr/>
          <p:nvPr/>
        </p:nvSpPr>
        <p:spPr>
          <a:xfrm>
            <a:off x="2834291" y="3445542"/>
            <a:ext cx="735877" cy="2527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38A34D72-9EE3-2381-2A1F-19C228B8C1F5}"/>
              </a:ext>
            </a:extLst>
          </p:cNvPr>
          <p:cNvSpPr/>
          <p:nvPr/>
        </p:nvSpPr>
        <p:spPr>
          <a:xfrm>
            <a:off x="2834289" y="4089491"/>
            <a:ext cx="735877" cy="252737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1760B2-6D1F-6BD5-F40D-A3A8E138AA19}"/>
              </a:ext>
            </a:extLst>
          </p:cNvPr>
          <p:cNvSpPr txBox="1"/>
          <p:nvPr/>
        </p:nvSpPr>
        <p:spPr>
          <a:xfrm>
            <a:off x="3059370" y="4605895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D5E27BA-A306-9967-336D-C4C9A246F7E6}"/>
              </a:ext>
            </a:extLst>
          </p:cNvPr>
          <p:cNvSpPr/>
          <p:nvPr/>
        </p:nvSpPr>
        <p:spPr>
          <a:xfrm>
            <a:off x="2834289" y="3774733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71852C4-2260-7EBA-E231-9947F4E311A7}"/>
              </a:ext>
            </a:extLst>
          </p:cNvPr>
          <p:cNvSpPr>
            <a:spLocks noChangeAspect="1"/>
          </p:cNvSpPr>
          <p:nvPr/>
        </p:nvSpPr>
        <p:spPr>
          <a:xfrm>
            <a:off x="3726719" y="5349135"/>
            <a:ext cx="504000" cy="50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32AE7E21-7D8D-7577-3682-D7BA4A1EF2FF}"/>
              </a:ext>
            </a:extLst>
          </p:cNvPr>
          <p:cNvSpPr/>
          <p:nvPr/>
        </p:nvSpPr>
        <p:spPr>
          <a:xfrm>
            <a:off x="2837501" y="3777940"/>
            <a:ext cx="735877" cy="252737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pic>
        <p:nvPicPr>
          <p:cNvPr id="128" name="Picture 127" descr="A magnifying glass with a black background&#10;&#10;Description automatically generated">
            <a:extLst>
              <a:ext uri="{FF2B5EF4-FFF2-40B4-BE49-F238E27FC236}">
                <a16:creationId xmlns:a16="http://schemas.microsoft.com/office/drawing/2014/main" id="{A6140ADD-A6B1-CD7E-9FDE-EC743A712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668" y="3868394"/>
            <a:ext cx="501343" cy="501343"/>
          </a:xfrm>
          <a:prstGeom prst="rect">
            <a:avLst/>
          </a:prstGeom>
        </p:spPr>
      </p:pic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32883CD1-E83F-F1A0-0AD6-0A030CCC2D0D}"/>
              </a:ext>
            </a:extLst>
          </p:cNvPr>
          <p:cNvCxnSpPr>
            <a:cxnSpLocks/>
            <a:stCxn id="32" idx="3"/>
            <a:endCxn id="13" idx="0"/>
          </p:cNvCxnSpPr>
          <p:nvPr/>
        </p:nvCxnSpPr>
        <p:spPr>
          <a:xfrm>
            <a:off x="5571549" y="2565704"/>
            <a:ext cx="1562829" cy="1056306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E0A05FA5-6DB1-E465-A2F2-1598354FC250}"/>
              </a:ext>
            </a:extLst>
          </p:cNvPr>
          <p:cNvSpPr/>
          <p:nvPr/>
        </p:nvSpPr>
        <p:spPr>
          <a:xfrm>
            <a:off x="5934653" y="2681618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706A651-E5C7-738B-67BB-2417DE76D6FD}"/>
              </a:ext>
            </a:extLst>
          </p:cNvPr>
          <p:cNvSpPr txBox="1"/>
          <p:nvPr/>
        </p:nvSpPr>
        <p:spPr>
          <a:xfrm>
            <a:off x="10048997" y="4003501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550A4BA-9119-A483-F105-DB45B2A214BD}"/>
              </a:ext>
            </a:extLst>
          </p:cNvPr>
          <p:cNvSpPr txBox="1"/>
          <p:nvPr/>
        </p:nvSpPr>
        <p:spPr>
          <a:xfrm>
            <a:off x="4671463" y="2934356"/>
            <a:ext cx="1093145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Sandwicher</a:t>
            </a:r>
          </a:p>
        </p:txBody>
      </p:sp>
    </p:spTree>
    <p:extLst>
      <p:ext uri="{BB962C8B-B14F-4D97-AF65-F5344CB8AC3E}">
        <p14:creationId xmlns:p14="http://schemas.microsoft.com/office/powerpoint/2010/main" val="27716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9" grpId="0"/>
      <p:bldP spid="30" grpId="0"/>
      <p:bldP spid="31" grpId="0"/>
      <p:bldP spid="36" grpId="0" animBg="1"/>
      <p:bldP spid="37" grpId="0" animBg="1"/>
      <p:bldP spid="38" grpId="0" animBg="1"/>
      <p:bldP spid="43" grpId="0"/>
      <p:bldP spid="44" grpId="0"/>
      <p:bldP spid="45" grpId="0"/>
      <p:bldP spid="49" grpId="0"/>
      <p:bldP spid="56" grpId="0" animBg="1"/>
      <p:bldP spid="56" grpId="1" animBg="1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3" grpId="1" animBg="1"/>
      <p:bldP spid="130" grpId="0" animBg="1"/>
      <p:bldP spid="130" grpId="1" animBg="1"/>
      <p:bldP spid="1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16EB-D306-F66D-AC02-88008E57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Cross-Layer Sandwiching Strategy S</a:t>
            </a:r>
            <a:r>
              <a:rPr lang="en-US" sz="3600" baseline="-25000" dirty="0"/>
              <a:t>3</a:t>
            </a:r>
            <a:r>
              <a:rPr lang="en-US" sz="3600" dirty="0"/>
              <a:t> (Speculative Sandwiching)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C3287CE-FFCC-D521-B49B-FCD6F24188F2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48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AFEAE2E-050D-EAA0-085C-CFBC9930125D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26D62B-B27C-142A-860D-9F785915F9C4}"/>
              </a:ext>
            </a:extLst>
          </p:cNvPr>
          <p:cNvCxnSpPr>
            <a:cxnSpLocks/>
          </p:cNvCxnSpPr>
          <p:nvPr/>
        </p:nvCxnSpPr>
        <p:spPr>
          <a:xfrm>
            <a:off x="5198775" y="1926075"/>
            <a:ext cx="0" cy="426342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B5C6970-EE0A-7898-BDED-0AAF37E5381F}"/>
              </a:ext>
            </a:extLst>
          </p:cNvPr>
          <p:cNvSpPr/>
          <p:nvPr/>
        </p:nvSpPr>
        <p:spPr>
          <a:xfrm>
            <a:off x="9609829" y="3883511"/>
            <a:ext cx="2220292" cy="426146"/>
          </a:xfrm>
          <a:prstGeom prst="roundRect">
            <a:avLst/>
          </a:prstGeom>
          <a:pattFill prst="pct25">
            <a:fgClr>
              <a:srgbClr val="E7E6E6">
                <a:lumMod val="75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6C62CA-F20B-A90A-A264-9C4F0380F3A7}"/>
              </a:ext>
            </a:extLst>
          </p:cNvPr>
          <p:cNvSpPr/>
          <p:nvPr/>
        </p:nvSpPr>
        <p:spPr>
          <a:xfrm>
            <a:off x="2768239" y="3343443"/>
            <a:ext cx="867961" cy="15768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B07B2E-7533-0DF8-B906-C18317D0ED17}"/>
              </a:ext>
            </a:extLst>
          </p:cNvPr>
          <p:cNvSpPr/>
          <p:nvPr/>
        </p:nvSpPr>
        <p:spPr>
          <a:xfrm>
            <a:off x="2837490" y="3777932"/>
            <a:ext cx="735877" cy="252737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pic>
        <p:nvPicPr>
          <p:cNvPr id="8" name="Picture 7" descr="A person with dark hair and orange shirt&#10;&#10;Description automatically generated">
            <a:extLst>
              <a:ext uri="{FF2B5EF4-FFF2-40B4-BE49-F238E27FC236}">
                <a16:creationId xmlns:a16="http://schemas.microsoft.com/office/drawing/2014/main" id="{CF39D1CB-382D-79C0-4D02-8287700A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04" y="3537919"/>
            <a:ext cx="798862" cy="7988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61ED12-2DA4-5DA3-173A-C781A08B491E}"/>
              </a:ext>
            </a:extLst>
          </p:cNvPr>
          <p:cNvSpPr txBox="1"/>
          <p:nvPr/>
        </p:nvSpPr>
        <p:spPr>
          <a:xfrm>
            <a:off x="1183504" y="4360715"/>
            <a:ext cx="79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Victim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4C78E-F250-66E6-9074-E1BE9AC14AF9}"/>
              </a:ext>
            </a:extLst>
          </p:cNvPr>
          <p:cNvSpPr txBox="1"/>
          <p:nvPr/>
        </p:nvSpPr>
        <p:spPr>
          <a:xfrm>
            <a:off x="6655709" y="4550053"/>
            <a:ext cx="95731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Sequencer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C14A612-2B46-D295-5CBE-2D6D814C361F}"/>
              </a:ext>
            </a:extLst>
          </p:cNvPr>
          <p:cNvSpPr/>
          <p:nvPr/>
        </p:nvSpPr>
        <p:spPr>
          <a:xfrm>
            <a:off x="2837491" y="3452608"/>
            <a:ext cx="735877" cy="2527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22B841-63A3-D35A-3B1C-5E50FE5B59B6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2009100" y="4107855"/>
            <a:ext cx="39294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3" name="Picture 12" descr="A computer server with many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FDD2BD5D-21DC-DC0A-834E-58090ABE1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354" y="3622002"/>
            <a:ext cx="942025" cy="94202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4E20-B8F0-4226-19FC-E5BBBE7B1B97}"/>
              </a:ext>
            </a:extLst>
          </p:cNvPr>
          <p:cNvSpPr>
            <a:spLocks noChangeAspect="1"/>
          </p:cNvSpPr>
          <p:nvPr/>
        </p:nvSpPr>
        <p:spPr>
          <a:xfrm>
            <a:off x="2216836" y="5349127"/>
            <a:ext cx="504000" cy="50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2890510-295E-2C0A-22C2-81F9EB5122DB}"/>
              </a:ext>
            </a:extLst>
          </p:cNvPr>
          <p:cNvSpPr>
            <a:spLocks noChangeAspect="1"/>
          </p:cNvSpPr>
          <p:nvPr/>
        </p:nvSpPr>
        <p:spPr>
          <a:xfrm>
            <a:off x="2971772" y="5349127"/>
            <a:ext cx="504000" cy="50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0F5D442-1AFF-1DAF-D146-3F72BA3EDCB0}"/>
              </a:ext>
            </a:extLst>
          </p:cNvPr>
          <p:cNvSpPr/>
          <p:nvPr/>
        </p:nvSpPr>
        <p:spPr>
          <a:xfrm>
            <a:off x="8410027" y="3883512"/>
            <a:ext cx="1098915" cy="426146"/>
          </a:xfrm>
          <a:prstGeom prst="roundRect">
            <a:avLst/>
          </a:prstGeom>
          <a:pattFill prst="pct25">
            <a:fgClr>
              <a:srgbClr val="E7E6E6">
                <a:lumMod val="75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2ACC0AB-15C7-8E0B-3382-2E8C8606CF44}"/>
              </a:ext>
            </a:extLst>
          </p:cNvPr>
          <p:cNvSpPr/>
          <p:nvPr/>
        </p:nvSpPr>
        <p:spPr>
          <a:xfrm flipH="1">
            <a:off x="8471916" y="3976083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821E07E-1EE2-235F-5EE2-A1B83D6BBDD3}"/>
              </a:ext>
            </a:extLst>
          </p:cNvPr>
          <p:cNvSpPr/>
          <p:nvPr/>
        </p:nvSpPr>
        <p:spPr>
          <a:xfrm>
            <a:off x="9701590" y="3973194"/>
            <a:ext cx="735877" cy="252737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91F210B-6C9B-E5E3-9966-33D00038F91B}"/>
              </a:ext>
            </a:extLst>
          </p:cNvPr>
          <p:cNvSpPr/>
          <p:nvPr/>
        </p:nvSpPr>
        <p:spPr>
          <a:xfrm flipH="1">
            <a:off x="10725949" y="3980238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59D57C-5368-4214-B0DB-91279F797B8C}"/>
              </a:ext>
            </a:extLst>
          </p:cNvPr>
          <p:cNvSpPr txBox="1"/>
          <p:nvPr/>
        </p:nvSpPr>
        <p:spPr>
          <a:xfrm>
            <a:off x="3062570" y="447884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A95B79-C92D-8DAB-EFFB-26369BA14E4F}"/>
              </a:ext>
            </a:extLst>
          </p:cNvPr>
          <p:cNvSpPr txBox="1"/>
          <p:nvPr/>
        </p:nvSpPr>
        <p:spPr>
          <a:xfrm>
            <a:off x="11480203" y="40034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21166E-E610-1E60-0CE1-9AF4184584BC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605379" y="4091043"/>
            <a:ext cx="612000" cy="19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3DFA80-5520-63D9-F359-8258DB705F2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965900" y="5601127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888A66-C390-F20A-6A6F-9F406FDDF283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2720836" y="5601127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0D7CB0-B760-2316-90B3-9373FA31F66B}"/>
              </a:ext>
            </a:extLst>
          </p:cNvPr>
          <p:cNvCxnSpPr>
            <a:cxnSpLocks/>
            <a:stCxn id="15" idx="3"/>
            <a:endCxn id="58" idx="1"/>
          </p:cNvCxnSpPr>
          <p:nvPr/>
        </p:nvCxnSpPr>
        <p:spPr>
          <a:xfrm>
            <a:off x="3475772" y="5601127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65C07E0-07F2-4029-CB9F-EAA6FD4B56EE}"/>
              </a:ext>
            </a:extLst>
          </p:cNvPr>
          <p:cNvSpPr/>
          <p:nvPr/>
        </p:nvSpPr>
        <p:spPr>
          <a:xfrm>
            <a:off x="4733212" y="3808540"/>
            <a:ext cx="927429" cy="55334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Picture 26" descr="A bridge with a red rope over it&#10;&#10;Description automatically generated">
            <a:extLst>
              <a:ext uri="{FF2B5EF4-FFF2-40B4-BE49-F238E27FC236}">
                <a16:creationId xmlns:a16="http://schemas.microsoft.com/office/drawing/2014/main" id="{29711DDB-C6C2-B5BE-DFC2-4B2812D999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272"/>
          <a:stretch/>
        </p:blipFill>
        <p:spPr>
          <a:xfrm>
            <a:off x="4738893" y="3636551"/>
            <a:ext cx="927128" cy="68355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69BF6A-2074-2FC7-5500-24E6F9A2E833}"/>
              </a:ext>
            </a:extLst>
          </p:cNvPr>
          <p:cNvCxnSpPr>
            <a:cxnSpLocks/>
          </p:cNvCxnSpPr>
          <p:nvPr/>
        </p:nvCxnSpPr>
        <p:spPr>
          <a:xfrm>
            <a:off x="4230708" y="5597780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371CD26-646B-8F1B-EAE5-24C3623F5B4D}"/>
              </a:ext>
            </a:extLst>
          </p:cNvPr>
          <p:cNvSpPr txBox="1"/>
          <p:nvPr/>
        </p:nvSpPr>
        <p:spPr>
          <a:xfrm>
            <a:off x="4452258" y="5548841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2AF626-BBA2-7F0C-5431-EBC16EF5D08D}"/>
              </a:ext>
            </a:extLst>
          </p:cNvPr>
          <p:cNvSpPr txBox="1"/>
          <p:nvPr/>
        </p:nvSpPr>
        <p:spPr>
          <a:xfrm>
            <a:off x="1714483" y="552465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0FBA50-C0FD-AFC3-7EF8-6B9E58EE30DB}"/>
              </a:ext>
            </a:extLst>
          </p:cNvPr>
          <p:cNvSpPr txBox="1"/>
          <p:nvPr/>
        </p:nvSpPr>
        <p:spPr>
          <a:xfrm>
            <a:off x="2809199" y="5881710"/>
            <a:ext cx="85145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L1 Blocks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C358720-490E-D046-AE23-BC268C999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186" y="2195520"/>
            <a:ext cx="740352" cy="7403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7B46C87-F4E9-7C29-C387-44BE21D25E93}"/>
              </a:ext>
            </a:extLst>
          </p:cNvPr>
          <p:cNvSpPr txBox="1"/>
          <p:nvPr/>
        </p:nvSpPr>
        <p:spPr>
          <a:xfrm>
            <a:off x="4552471" y="4370348"/>
            <a:ext cx="1306235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Bridge</a:t>
            </a:r>
            <a:b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Smart Contract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0EE6D1-696D-979B-8478-8CDE15064B6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764603" y="4093015"/>
            <a:ext cx="89875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8A4AB7FE-CC0A-6DD3-4552-18CBFB55E171}"/>
              </a:ext>
            </a:extLst>
          </p:cNvPr>
          <p:cNvCxnSpPr>
            <a:cxnSpLocks/>
            <a:stCxn id="16" idx="2"/>
            <a:endCxn id="37" idx="0"/>
          </p:cNvCxnSpPr>
          <p:nvPr/>
        </p:nvCxnSpPr>
        <p:spPr>
          <a:xfrm rot="5400000">
            <a:off x="7518965" y="3908606"/>
            <a:ext cx="1039469" cy="1841572"/>
          </a:xfrm>
          <a:prstGeom prst="bentConnector3">
            <a:avLst>
              <a:gd name="adj1" fmla="val 60199"/>
            </a:avLst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9A64D9F-C2FB-A113-7F5A-1C2044C4D62E}"/>
              </a:ext>
            </a:extLst>
          </p:cNvPr>
          <p:cNvSpPr>
            <a:spLocks noChangeAspect="1"/>
          </p:cNvSpPr>
          <p:nvPr/>
        </p:nvSpPr>
        <p:spPr>
          <a:xfrm>
            <a:off x="6110977" y="5349127"/>
            <a:ext cx="504000" cy="504000"/>
          </a:xfrm>
          <a:prstGeom prst="roundRect">
            <a:avLst/>
          </a:prstGeom>
          <a:pattFill prst="pct25">
            <a:fgClr>
              <a:sysClr val="windowText" lastClr="000000">
                <a:lumMod val="50000"/>
                <a:lumOff val="50000"/>
              </a:sys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F21C87B-D2C9-F6F2-4BBC-B1092479DCE1}"/>
              </a:ext>
            </a:extLst>
          </p:cNvPr>
          <p:cNvSpPr>
            <a:spLocks noChangeAspect="1"/>
          </p:cNvSpPr>
          <p:nvPr/>
        </p:nvSpPr>
        <p:spPr>
          <a:xfrm>
            <a:off x="6865913" y="5349127"/>
            <a:ext cx="504000" cy="504000"/>
          </a:xfrm>
          <a:prstGeom prst="roundRect">
            <a:avLst/>
          </a:prstGeom>
          <a:pattFill prst="pct25">
            <a:fgClr>
              <a:sysClr val="windowText" lastClr="000000">
                <a:lumMod val="50000"/>
                <a:lumOff val="50000"/>
              </a:sys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50921EC-F334-F2EC-820D-71AA496FD7A8}"/>
              </a:ext>
            </a:extLst>
          </p:cNvPr>
          <p:cNvSpPr>
            <a:spLocks noChangeAspect="1"/>
          </p:cNvSpPr>
          <p:nvPr/>
        </p:nvSpPr>
        <p:spPr>
          <a:xfrm>
            <a:off x="7620849" y="5349127"/>
            <a:ext cx="504000" cy="504000"/>
          </a:xfrm>
          <a:prstGeom prst="roundRect">
            <a:avLst/>
          </a:prstGeom>
          <a:pattFill prst="pct25">
            <a:fgClr>
              <a:sysClr val="windowText" lastClr="000000">
                <a:lumMod val="50000"/>
                <a:lumOff val="50000"/>
              </a:sys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7C51EE8-C28B-993D-CD92-3E94157A26F7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5860041" y="5601127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CDCE02F-B425-273D-0ABF-E138933FD428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>
            <a:off x="6614977" y="5601127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BAC6A2-70B8-FAC6-4C2B-AE925B4AFB16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>
            <a:off x="7369913" y="5601127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E39AE53-262D-73FE-312B-453C7B4525B8}"/>
              </a:ext>
            </a:extLst>
          </p:cNvPr>
          <p:cNvCxnSpPr>
            <a:cxnSpLocks/>
          </p:cNvCxnSpPr>
          <p:nvPr/>
        </p:nvCxnSpPr>
        <p:spPr>
          <a:xfrm>
            <a:off x="8124849" y="5597780"/>
            <a:ext cx="25093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D72BD4D-D079-AE2F-9526-4A0C2FEBEC8E}"/>
              </a:ext>
            </a:extLst>
          </p:cNvPr>
          <p:cNvSpPr txBox="1"/>
          <p:nvPr/>
        </p:nvSpPr>
        <p:spPr>
          <a:xfrm>
            <a:off x="8346399" y="5548841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4D5FD5-5F60-7BE9-BDE9-5080ED2EB6F2}"/>
              </a:ext>
            </a:extLst>
          </p:cNvPr>
          <p:cNvSpPr txBox="1"/>
          <p:nvPr/>
        </p:nvSpPr>
        <p:spPr>
          <a:xfrm>
            <a:off x="5586895" y="5548841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B22C1A-FA3C-3D6C-8B77-8871E266D9A7}"/>
              </a:ext>
            </a:extLst>
          </p:cNvPr>
          <p:cNvSpPr txBox="1"/>
          <p:nvPr/>
        </p:nvSpPr>
        <p:spPr>
          <a:xfrm>
            <a:off x="6703341" y="5881710"/>
            <a:ext cx="85145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L2 Blocks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0C601558-4026-DA2D-1606-E4F1220BF60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24413" y="4441482"/>
            <a:ext cx="1370800" cy="662211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4ECE81C-2AFC-121F-083E-E60AEAD70312}"/>
              </a:ext>
            </a:extLst>
          </p:cNvPr>
          <p:cNvCxnSpPr>
            <a:cxnSpLocks/>
          </p:cNvCxnSpPr>
          <p:nvPr/>
        </p:nvCxnSpPr>
        <p:spPr>
          <a:xfrm>
            <a:off x="2695249" y="3350516"/>
            <a:ext cx="0" cy="14365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66C64EE-9D72-602B-C7C6-D149BCD9BEB1}"/>
              </a:ext>
            </a:extLst>
          </p:cNvPr>
          <p:cNvSpPr txBox="1"/>
          <p:nvPr/>
        </p:nvSpPr>
        <p:spPr>
          <a:xfrm rot="16200000">
            <a:off x="1874081" y="3953967"/>
            <a:ext cx="136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Execution Order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4AC1C3-3134-7118-6443-6AA0FC3AB1C4}"/>
              </a:ext>
            </a:extLst>
          </p:cNvPr>
          <p:cNvSpPr txBox="1"/>
          <p:nvPr/>
        </p:nvSpPr>
        <p:spPr>
          <a:xfrm>
            <a:off x="9293751" y="3462552"/>
            <a:ext cx="136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Execution Order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FF78726-D05A-392F-03BC-44EEF538A899}"/>
              </a:ext>
            </a:extLst>
          </p:cNvPr>
          <p:cNvCxnSpPr>
            <a:cxnSpLocks/>
          </p:cNvCxnSpPr>
          <p:nvPr/>
        </p:nvCxnSpPr>
        <p:spPr>
          <a:xfrm>
            <a:off x="8366044" y="3774846"/>
            <a:ext cx="317381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3668892-8AE7-EAAD-828F-A2E86E090BC9}"/>
              </a:ext>
            </a:extLst>
          </p:cNvPr>
          <p:cNvCxnSpPr>
            <a:cxnSpLocks/>
          </p:cNvCxnSpPr>
          <p:nvPr/>
        </p:nvCxnSpPr>
        <p:spPr>
          <a:xfrm flipH="1" flipV="1">
            <a:off x="2871862" y="4913664"/>
            <a:ext cx="854846" cy="52813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EBB16-2D9B-0684-1C56-1182680C5062}"/>
              </a:ext>
            </a:extLst>
          </p:cNvPr>
          <p:cNvCxnSpPr>
            <a:cxnSpLocks/>
          </p:cNvCxnSpPr>
          <p:nvPr/>
        </p:nvCxnSpPr>
        <p:spPr>
          <a:xfrm flipH="1" flipV="1">
            <a:off x="3628416" y="4821325"/>
            <a:ext cx="547219" cy="54973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1A850FC-5F53-EB6C-E420-DDC2919E9AD0}"/>
              </a:ext>
            </a:extLst>
          </p:cNvPr>
          <p:cNvSpPr txBox="1"/>
          <p:nvPr/>
        </p:nvSpPr>
        <p:spPr>
          <a:xfrm>
            <a:off x="2715213" y="4960379"/>
            <a:ext cx="98762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 err="1">
                <a:solidFill>
                  <a:prstClr val="black"/>
                </a:solidFill>
                <a:latin typeface="Calibri" panose="020F0502020204030204"/>
              </a:rPr>
              <a:t>Mempool</a:t>
            </a:r>
            <a:endParaRPr lang="en-US" sz="1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A7A3C3-3D2F-03E4-565D-677A9878E6CF}"/>
              </a:ext>
            </a:extLst>
          </p:cNvPr>
          <p:cNvSpPr txBox="1"/>
          <p:nvPr/>
        </p:nvSpPr>
        <p:spPr>
          <a:xfrm>
            <a:off x="4258370" y="1929798"/>
            <a:ext cx="79886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Layer-1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8709DE-BD04-B784-8A2D-5BA212F6E9BC}"/>
              </a:ext>
            </a:extLst>
          </p:cNvPr>
          <p:cNvSpPr txBox="1"/>
          <p:nvPr/>
        </p:nvSpPr>
        <p:spPr>
          <a:xfrm>
            <a:off x="5327779" y="1926066"/>
            <a:ext cx="79886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Layer-2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3A4F7FE-6DED-6432-D87E-1EEDB4BDACEB}"/>
              </a:ext>
            </a:extLst>
          </p:cNvPr>
          <p:cNvSpPr/>
          <p:nvPr/>
        </p:nvSpPr>
        <p:spPr>
          <a:xfrm>
            <a:off x="5933247" y="2676363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8AA70AD-400C-C3FC-F1CF-7B13AAA1412C}"/>
              </a:ext>
            </a:extLst>
          </p:cNvPr>
          <p:cNvSpPr/>
          <p:nvPr/>
        </p:nvSpPr>
        <p:spPr>
          <a:xfrm>
            <a:off x="2834280" y="3445534"/>
            <a:ext cx="735877" cy="25273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763CC6F-4914-87CA-2BDB-D08B979AE92A}"/>
              </a:ext>
            </a:extLst>
          </p:cNvPr>
          <p:cNvSpPr>
            <a:spLocks noChangeAspect="1"/>
          </p:cNvSpPr>
          <p:nvPr/>
        </p:nvSpPr>
        <p:spPr>
          <a:xfrm>
            <a:off x="3726708" y="5349127"/>
            <a:ext cx="504000" cy="50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9" name="Picture 58" descr="A magnifying glass with a black background&#10;&#10;Description automatically generated">
            <a:extLst>
              <a:ext uri="{FF2B5EF4-FFF2-40B4-BE49-F238E27FC236}">
                <a16:creationId xmlns:a16="http://schemas.microsoft.com/office/drawing/2014/main" id="{C2E4800D-9DDC-97A2-1E4B-789D3CA7E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107" y="5631038"/>
            <a:ext cx="501343" cy="501343"/>
          </a:xfrm>
          <a:prstGeom prst="rect">
            <a:avLst/>
          </a:prstGeom>
        </p:spPr>
      </p:pic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0F6C81FD-1E22-3989-CB11-EB2BFF4D0C26}"/>
              </a:ext>
            </a:extLst>
          </p:cNvPr>
          <p:cNvCxnSpPr>
            <a:cxnSpLocks/>
            <a:stCxn id="32" idx="3"/>
            <a:endCxn id="13" idx="0"/>
          </p:cNvCxnSpPr>
          <p:nvPr/>
        </p:nvCxnSpPr>
        <p:spPr>
          <a:xfrm>
            <a:off x="5571538" y="2565696"/>
            <a:ext cx="1562829" cy="1056306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D5B8266F-B092-6299-663E-5955169BB884}"/>
              </a:ext>
            </a:extLst>
          </p:cNvPr>
          <p:cNvSpPr/>
          <p:nvPr/>
        </p:nvSpPr>
        <p:spPr>
          <a:xfrm>
            <a:off x="5934642" y="2999665"/>
            <a:ext cx="735877" cy="2527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1200" kern="0" baseline="-25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200" kern="0" baseline="-50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8CF18F8-E7BB-E73E-25D8-CB51A1980805}"/>
              </a:ext>
            </a:extLst>
          </p:cNvPr>
          <p:cNvSpPr txBox="1"/>
          <p:nvPr/>
        </p:nvSpPr>
        <p:spPr>
          <a:xfrm>
            <a:off x="9200844" y="40034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pic>
        <p:nvPicPr>
          <p:cNvPr id="63" name="Picture 62" descr="A blue and white stopwatch with a red one on the left&#10;&#10;Description automatically generated">
            <a:extLst>
              <a:ext uri="{FF2B5EF4-FFF2-40B4-BE49-F238E27FC236}">
                <a16:creationId xmlns:a16="http://schemas.microsoft.com/office/drawing/2014/main" id="{3B9671C5-D0D8-3837-AB03-569D8A045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94" y="3867241"/>
            <a:ext cx="470419" cy="47041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C1B9DFAC-03C2-8963-4846-FF70D5F2E1F5}"/>
              </a:ext>
            </a:extLst>
          </p:cNvPr>
          <p:cNvSpPr txBox="1"/>
          <p:nvPr/>
        </p:nvSpPr>
        <p:spPr>
          <a:xfrm>
            <a:off x="10426657" y="397832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EF0DA63A-8C14-80F0-D4D4-383E9B2177E0}"/>
              </a:ext>
            </a:extLst>
          </p:cNvPr>
          <p:cNvCxnSpPr>
            <a:cxnSpLocks/>
            <a:stCxn id="128" idx="2"/>
            <a:endCxn id="38" idx="0"/>
          </p:cNvCxnSpPr>
          <p:nvPr/>
        </p:nvCxnSpPr>
        <p:spPr>
          <a:xfrm rot="5400000">
            <a:off x="8695267" y="3463687"/>
            <a:ext cx="1063023" cy="2707857"/>
          </a:xfrm>
          <a:prstGeom prst="bentConnector3">
            <a:avLst>
              <a:gd name="adj1" fmla="val 78673"/>
            </a:avLst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547A72F1-6B4C-EE35-F194-813D51C46869}"/>
              </a:ext>
            </a:extLst>
          </p:cNvPr>
          <p:cNvSpPr txBox="1"/>
          <p:nvPr/>
        </p:nvSpPr>
        <p:spPr>
          <a:xfrm>
            <a:off x="4671463" y="2934356"/>
            <a:ext cx="1093145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Sandwicher</a:t>
            </a:r>
          </a:p>
        </p:txBody>
      </p:sp>
      <p:pic>
        <p:nvPicPr>
          <p:cNvPr id="131" name="Picture 130" descr="A white padlock in a yellow circle&#10;&#10;AI-generated content may be incorrect.">
            <a:extLst>
              <a:ext uri="{FF2B5EF4-FFF2-40B4-BE49-F238E27FC236}">
                <a16:creationId xmlns:a16="http://schemas.microsoft.com/office/drawing/2014/main" id="{94C44827-0369-E75F-CA55-7B36A726A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6770" y="4746689"/>
            <a:ext cx="308098" cy="308098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D70FFF9-C809-B010-3B89-18161F736788}"/>
              </a:ext>
            </a:extLst>
          </p:cNvPr>
          <p:cNvGrpSpPr/>
          <p:nvPr/>
        </p:nvGrpSpPr>
        <p:grpSpPr>
          <a:xfrm>
            <a:off x="3283592" y="3749154"/>
            <a:ext cx="631084" cy="631084"/>
            <a:chOff x="3283592" y="3749154"/>
            <a:chExt cx="631084" cy="631084"/>
          </a:xfrm>
        </p:grpSpPr>
        <p:pic>
          <p:nvPicPr>
            <p:cNvPr id="133" name="Picture 132" descr="A magnifying glass with a black background&#10;&#10;Description automatically generated">
              <a:extLst>
                <a:ext uri="{FF2B5EF4-FFF2-40B4-BE49-F238E27FC236}">
                  <a16:creationId xmlns:a16="http://schemas.microsoft.com/office/drawing/2014/main" id="{B0908B59-DB1B-A32F-0759-5A4B5654C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1668" y="3868394"/>
              <a:ext cx="501343" cy="501343"/>
            </a:xfrm>
            <a:prstGeom prst="rect">
              <a:avLst/>
            </a:prstGeom>
          </p:spPr>
        </p:pic>
        <p:pic>
          <p:nvPicPr>
            <p:cNvPr id="134" name="Picture 133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77D9937E-0724-21ED-2EEE-524A12679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83592" y="3749154"/>
              <a:ext cx="631084" cy="631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0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9" grpId="0"/>
      <p:bldP spid="30" grpId="0"/>
      <p:bldP spid="31" grpId="0"/>
      <p:bldP spid="36" grpId="0" animBg="1"/>
      <p:bldP spid="37" grpId="0" animBg="1"/>
      <p:bldP spid="38" grpId="0" animBg="1"/>
      <p:bldP spid="43" grpId="0"/>
      <p:bldP spid="44" grpId="0"/>
      <p:bldP spid="45" grpId="0"/>
      <p:bldP spid="49" grpId="0"/>
      <p:bldP spid="56" grpId="0" animBg="1"/>
      <p:bldP spid="58" grpId="0" animBg="1"/>
      <p:bldP spid="61" grpId="0" animBg="1"/>
      <p:bldP spid="62" grpId="0"/>
      <p:bldP spid="1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20BC-91FB-3F11-32AA-E86764F7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24661" cy="1577975"/>
          </a:xfrm>
        </p:spPr>
        <p:txBody>
          <a:bodyPr anchor="t">
            <a:normAutofit/>
          </a:bodyPr>
          <a:lstStyle/>
          <a:p>
            <a:r>
              <a:rPr lang="en-US" sz="3600" dirty="0"/>
              <a:t>Assumption 1: Users Emit L2 Swaps via L1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061E2-4782-9F9E-F005-2C1F04806119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7BB52E4-C9CA-8E93-96E7-4A634FC7E4EA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49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A5CE685B-BD26-871F-EB3A-3DFF7A4AF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69" y="1953591"/>
            <a:ext cx="8459660" cy="3166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0C111-F8B2-45C9-4450-A35C2B22A096}"/>
              </a:ext>
            </a:extLst>
          </p:cNvPr>
          <p:cNvSpPr txBox="1"/>
          <p:nvPr/>
        </p:nvSpPr>
        <p:spPr>
          <a:xfrm>
            <a:off x="2606904" y="5426754"/>
            <a:ext cx="6978192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US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170,674</a:t>
            </a:r>
            <a:r>
              <a:rPr 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L2 transactions emitted via L1 performing swaps (trades)</a:t>
            </a:r>
          </a:p>
        </p:txBody>
      </p:sp>
    </p:spTree>
    <p:extLst>
      <p:ext uri="{BB962C8B-B14F-4D97-AF65-F5344CB8AC3E}">
        <p14:creationId xmlns:p14="http://schemas.microsoft.com/office/powerpoint/2010/main" val="248887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16B3-F1A0-9D08-81D2-6B5D67547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 Dark Forest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B00909-14C5-FEC5-6D1C-3136EA8977F3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D2F53F6-70B0-7870-686E-2BBAD53E5746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5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35430D6-4F35-C1A1-B5D9-D3084F03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8" y="1506674"/>
            <a:ext cx="4108172" cy="1507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The Dark Forest (Remembrance of Earth's Past, #2) by Liu Cixin | Goodreads">
            <a:extLst>
              <a:ext uri="{FF2B5EF4-FFF2-40B4-BE49-F238E27FC236}">
                <a16:creationId xmlns:a16="http://schemas.microsoft.com/office/drawing/2014/main" id="{613A0CF9-6FDC-E929-2146-7DE904F5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115" y="1123300"/>
            <a:ext cx="1918831" cy="2884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C63759-663B-2A22-69A3-593C6C2A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636405"/>
            <a:ext cx="6854287" cy="37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F219FCF6-0CA0-3FB3-A6C8-BE34DA25D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348" y="4634915"/>
            <a:ext cx="6427304" cy="1678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95675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9B44-E3C0-A157-E79B-2170A007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Assumption 2: Transaction Inclusion Delays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EBDA22-BC6C-9E4F-0241-560A2B0A09D8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5470BAD-EF14-B064-4E08-ECF4A7D5CF6E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50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E3E0B-969B-9AEF-2480-A0E83452A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2" y="1789201"/>
            <a:ext cx="5385872" cy="3241814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4BA769D-FEBB-1F67-2AB1-CE03BB6A61BB}"/>
              </a:ext>
            </a:extLst>
          </p:cNvPr>
          <p:cNvSpPr txBox="1">
            <a:spLocks/>
          </p:cNvSpPr>
          <p:nvPr/>
        </p:nvSpPr>
        <p:spPr>
          <a:xfrm>
            <a:off x="1280568" y="1763644"/>
            <a:ext cx="4436511" cy="3394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Arbitrum</a:t>
            </a:r>
            <a:endParaRPr lang="en-US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Nitro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798 seconds, Median 868 seconds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Optimism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Pre-Bedrock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583 seconds, Median 609 seconds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Post-Bedrock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83 seconds,</a:t>
            </a:r>
            <a:r>
              <a:rPr lang="en-US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74 seconds</a:t>
            </a:r>
            <a:endParaRPr lang="en-US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0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92CE-EC9C-9E79-312D-DFDCFF0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51165" cy="1577975"/>
          </a:xfrm>
        </p:spPr>
        <p:txBody>
          <a:bodyPr anchor="t">
            <a:normAutofit/>
          </a:bodyPr>
          <a:lstStyle/>
          <a:p>
            <a:r>
              <a:rPr lang="en-US" sz="3600" dirty="0"/>
              <a:t>Validation on </a:t>
            </a:r>
            <a:r>
              <a:rPr lang="en-US" sz="3600" dirty="0" err="1"/>
              <a:t>Testnet</a:t>
            </a:r>
            <a:r>
              <a:rPr lang="en-US" sz="3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EFE71D-6E91-468D-5C43-4405838E911B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97538B5-5789-206A-E9EC-2B1875EE901F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51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226760-F884-6B56-6927-E921CA5E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84589"/>
            <a:ext cx="10362571" cy="1988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196228-F8B4-3353-36CC-D44BFC943322}"/>
              </a:ext>
            </a:extLst>
          </p:cNvPr>
          <p:cNvSpPr txBox="1"/>
          <p:nvPr/>
        </p:nvSpPr>
        <p:spPr>
          <a:xfrm>
            <a:off x="1139687" y="4686158"/>
            <a:ext cx="10495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Sepolia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testnet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transactions for each cross-layer sandwich attack strategy across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Arbitrum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Optimism, and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zkSync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305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92CE-EC9C-9E79-312D-DFDCFF0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51165" cy="1577975"/>
          </a:xfrm>
        </p:spPr>
        <p:txBody>
          <a:bodyPr anchor="t">
            <a:normAutofit/>
          </a:bodyPr>
          <a:lstStyle/>
          <a:p>
            <a:r>
              <a:rPr lang="en-US" sz="3600" dirty="0"/>
              <a:t>Simulated Profit Estimation on </a:t>
            </a:r>
            <a:r>
              <a:rPr lang="en-US" sz="3600" dirty="0" err="1"/>
              <a:t>Mainnet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EFE71D-6E91-468D-5C43-4405838E911B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97538B5-5789-206A-E9EC-2B1875EE901F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52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F5675-A015-B49C-3F24-01D456AF15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76031" y="2002181"/>
            <a:ext cx="5801206" cy="2808358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09C8CF0-8DC5-4BE2-8A9B-61AC433CFCC7}"/>
              </a:ext>
            </a:extLst>
          </p:cNvPr>
          <p:cNvSpPr txBox="1">
            <a:spLocks/>
          </p:cNvSpPr>
          <p:nvPr/>
        </p:nvSpPr>
        <p:spPr>
          <a:xfrm>
            <a:off x="1314933" y="1982856"/>
            <a:ext cx="4436511" cy="2946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Nearly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2M USD profit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across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Arbitrum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Optimism combined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effective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attackers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lower capital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Optimism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profitable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attackers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capital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102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57BF2-5EC6-42D6-9F04-4237E99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B16F61-62BA-4FA3-89CE-2F599E6D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52AF-F19D-405C-AD5F-7D94B96A5CC3}" type="slidenum">
              <a:rPr kumimoji="0" lang="en-US" sz="800" b="0" i="0" u="none" strike="noStrike" kern="1200" cap="none" spc="0" normalizeH="0" baseline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ABEA6-4EA3-8909-A2CB-1AE275A6ECBF}"/>
              </a:ext>
            </a:extLst>
          </p:cNvPr>
          <p:cNvSpPr/>
          <p:nvPr/>
        </p:nvSpPr>
        <p:spPr>
          <a:xfrm>
            <a:off x="556591" y="6334539"/>
            <a:ext cx="1205948" cy="40390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3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6E80B-FE1D-EC05-617C-8A5B805D4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A35-35D0-0AC8-5C46-4ECA5D48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918385" cy="1577975"/>
          </a:xfrm>
        </p:spPr>
        <p:txBody>
          <a:bodyPr anchor="t"/>
          <a:lstStyle/>
          <a:p>
            <a:r>
              <a:rPr lang="en-US" dirty="0"/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A996AE-04C9-CA70-5D2E-1C8A96708145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CBFC2C4-2F2A-156F-E7A4-B895E2EBC765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54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54015-5645-A420-24B7-4D3C576F505E}"/>
              </a:ext>
            </a:extLst>
          </p:cNvPr>
          <p:cNvSpPr txBox="1">
            <a:spLocks/>
          </p:cNvSpPr>
          <p:nvPr/>
        </p:nvSpPr>
        <p:spPr>
          <a:xfrm>
            <a:off x="1306284" y="1562573"/>
            <a:ext cx="9753600" cy="4809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 creates </a:t>
            </a:r>
            <a:r>
              <a:rPr lang="en-U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centralization</a:t>
            </a: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pressures</a:t>
            </a: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MEV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across Layer-1 and Layer-2</a:t>
            </a: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MEV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dynamics are entirely </a:t>
            </a:r>
            <a:r>
              <a:rPr lang="en-U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Layer-1 and Layer-2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Layer-2 rollups suffer from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inefficient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MEV extraction</a:t>
            </a: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Inefficient MEV extraction drives Layer-2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Future searchers will exploit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side-channel leakage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extract MEV</a:t>
            </a:r>
          </a:p>
        </p:txBody>
      </p:sp>
    </p:spTree>
    <p:extLst>
      <p:ext uri="{BB962C8B-B14F-4D97-AF65-F5344CB8AC3E}">
        <p14:creationId xmlns:p14="http://schemas.microsoft.com/office/powerpoint/2010/main" val="8158120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EB8BA-B022-D661-C72B-EE476CC5F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6DD67-9D3A-C30D-4B6D-3E9B093D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61FB4B-30A9-E69B-1538-D5E6D7CB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52AF-F19D-405C-AD5F-7D94B96A5CC3}" type="slidenum">
              <a:rPr kumimoji="0" lang="en-US" sz="800" b="0" i="0" u="none" strike="noStrike" kern="1200" cap="none" spc="0" normalizeH="0" baseline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F7BC09-9B19-3639-A72A-55A6270A7557}"/>
              </a:ext>
            </a:extLst>
          </p:cNvPr>
          <p:cNvSpPr/>
          <p:nvPr/>
        </p:nvSpPr>
        <p:spPr>
          <a:xfrm>
            <a:off x="556591" y="6334539"/>
            <a:ext cx="1205948" cy="40390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F07AE9-B6DE-DFCC-3282-CF211A52C129}"/>
              </a:ext>
            </a:extLst>
          </p:cNvPr>
          <p:cNvSpPr txBox="1">
            <a:spLocks/>
          </p:cNvSpPr>
          <p:nvPr/>
        </p:nvSpPr>
        <p:spPr>
          <a:xfrm>
            <a:off x="782830" y="5163616"/>
            <a:ext cx="5410200" cy="920080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christof.torres@tecnico.ulisboa.pt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2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9CC2DC4-108B-F3DC-C71A-E46C21962BE1}"/>
              </a:ext>
            </a:extLst>
          </p:cNvPr>
          <p:cNvSpPr/>
          <p:nvPr/>
        </p:nvSpPr>
        <p:spPr>
          <a:xfrm>
            <a:off x="2272788" y="2573636"/>
            <a:ext cx="6213650" cy="23412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FE15C-CAC3-6C9D-677E-9113D320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Transaction Ordering on Ethereum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44B262F-DC6F-7A83-5212-D2DF4FAD887A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6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D37A7-5CE1-4FAE-804D-DAD571DFE1E7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E0FA81B-AC9F-CCD2-CED8-08C02336114C}"/>
              </a:ext>
            </a:extLst>
          </p:cNvPr>
          <p:cNvSpPr/>
          <p:nvPr/>
        </p:nvSpPr>
        <p:spPr>
          <a:xfrm>
            <a:off x="2471124" y="2875844"/>
            <a:ext cx="714704" cy="172628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DFCF72-2A28-3F21-61FA-816F513D2F9F}"/>
              </a:ext>
            </a:extLst>
          </p:cNvPr>
          <p:cNvCxnSpPr>
            <a:cxnSpLocks/>
          </p:cNvCxnSpPr>
          <p:nvPr/>
        </p:nvCxnSpPr>
        <p:spPr>
          <a:xfrm>
            <a:off x="3366053" y="3680504"/>
            <a:ext cx="51683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061256-56DE-A0FF-7D36-61C11BCE0D7A}"/>
              </a:ext>
            </a:extLst>
          </p:cNvPr>
          <p:cNvSpPr/>
          <p:nvPr/>
        </p:nvSpPr>
        <p:spPr>
          <a:xfrm>
            <a:off x="5878662" y="3206930"/>
            <a:ext cx="714704" cy="91796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9C691C3-03C0-8307-CB2B-B48EB54B9686}"/>
              </a:ext>
            </a:extLst>
          </p:cNvPr>
          <p:cNvSpPr/>
          <p:nvPr/>
        </p:nvSpPr>
        <p:spPr>
          <a:xfrm>
            <a:off x="2523217" y="2946595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0224793-B4F3-4A75-AAA6-55282A8B1C17}"/>
              </a:ext>
            </a:extLst>
          </p:cNvPr>
          <p:cNvSpPr/>
          <p:nvPr/>
        </p:nvSpPr>
        <p:spPr>
          <a:xfrm>
            <a:off x="2523216" y="3207998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D47A1CD-B4C1-01BD-E284-45CA8F73FB7C}"/>
              </a:ext>
            </a:extLst>
          </p:cNvPr>
          <p:cNvSpPr/>
          <p:nvPr/>
        </p:nvSpPr>
        <p:spPr>
          <a:xfrm>
            <a:off x="2523215" y="3467009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CB71FF-F3FB-9C31-7B10-DC5A097477BD}"/>
              </a:ext>
            </a:extLst>
          </p:cNvPr>
          <p:cNvSpPr/>
          <p:nvPr/>
        </p:nvSpPr>
        <p:spPr>
          <a:xfrm>
            <a:off x="2523215" y="3731974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CH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3571F4D-1104-F6F4-296D-0ADDC5AA660C}"/>
              </a:ext>
            </a:extLst>
          </p:cNvPr>
          <p:cNvSpPr/>
          <p:nvPr/>
        </p:nvSpPr>
        <p:spPr>
          <a:xfrm>
            <a:off x="2528520" y="3996939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CH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B5CFAA-59D0-F092-72CF-D3C15D9B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0417" y="3048974"/>
            <a:ext cx="900001" cy="8859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A2F6F0-EE7B-3D4E-0B04-61BD05071263}"/>
              </a:ext>
            </a:extLst>
          </p:cNvPr>
          <p:cNvSpPr txBox="1"/>
          <p:nvPr/>
        </p:nvSpPr>
        <p:spPr>
          <a:xfrm>
            <a:off x="698172" y="4017530"/>
            <a:ext cx="6719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User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16C9F7-3832-9444-1247-89D2BE7F93B8}"/>
              </a:ext>
            </a:extLst>
          </p:cNvPr>
          <p:cNvCxnSpPr>
            <a:cxnSpLocks/>
          </p:cNvCxnSpPr>
          <p:nvPr/>
        </p:nvCxnSpPr>
        <p:spPr>
          <a:xfrm>
            <a:off x="1533618" y="3680504"/>
            <a:ext cx="51683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08D18D5-DF26-DBC2-A322-9CA369151388}"/>
              </a:ext>
            </a:extLst>
          </p:cNvPr>
          <p:cNvSpPr txBox="1"/>
          <p:nvPr/>
        </p:nvSpPr>
        <p:spPr>
          <a:xfrm>
            <a:off x="3193294" y="2162570"/>
            <a:ext cx="26530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Miner (Validator/Builder)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E130B76-A661-E0A1-3ACE-1FAD659DA7F8}"/>
              </a:ext>
            </a:extLst>
          </p:cNvPr>
          <p:cNvSpPr/>
          <p:nvPr/>
        </p:nvSpPr>
        <p:spPr>
          <a:xfrm>
            <a:off x="2716288" y="5560406"/>
            <a:ext cx="714704" cy="376852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D07790-D411-5641-6F36-1493DBF0A26F}"/>
              </a:ext>
            </a:extLst>
          </p:cNvPr>
          <p:cNvSpPr/>
          <p:nvPr/>
        </p:nvSpPr>
        <p:spPr>
          <a:xfrm>
            <a:off x="5891210" y="5560406"/>
            <a:ext cx="714704" cy="37685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68788-DAA7-7B5C-1A6E-71CB7213F695}"/>
              </a:ext>
            </a:extLst>
          </p:cNvPr>
          <p:cNvSpPr txBox="1"/>
          <p:nvPr/>
        </p:nvSpPr>
        <p:spPr>
          <a:xfrm>
            <a:off x="3507534" y="5453797"/>
            <a:ext cx="20245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BE" sz="1400" dirty="0">
                <a:solidFill>
                  <a:prstClr val="black"/>
                </a:solidFill>
                <a:latin typeface="Arial"/>
              </a:rPr>
              <a:t>Mempool</a:t>
            </a:r>
          </a:p>
          <a:p>
            <a:pPr algn="ctr"/>
            <a:r>
              <a:rPr lang="en-BE" sz="1400" dirty="0">
                <a:solidFill>
                  <a:prstClr val="black"/>
                </a:solidFill>
                <a:latin typeface="Arial"/>
              </a:rPr>
              <a:t>(Pending Transactions)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95DB5B-A618-0699-6C0B-3215BEF2B1E1}"/>
              </a:ext>
            </a:extLst>
          </p:cNvPr>
          <p:cNvSpPr txBox="1"/>
          <p:nvPr/>
        </p:nvSpPr>
        <p:spPr>
          <a:xfrm>
            <a:off x="6688811" y="5601275"/>
            <a:ext cx="143981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BE" sz="1400" dirty="0">
                <a:solidFill>
                  <a:prstClr val="black"/>
                </a:solidFill>
                <a:latin typeface="Arial"/>
              </a:rPr>
              <a:t>Proposed Block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B868CAA-AB8E-42B4-0A21-583EF1E32408}"/>
              </a:ext>
            </a:extLst>
          </p:cNvPr>
          <p:cNvSpPr/>
          <p:nvPr/>
        </p:nvSpPr>
        <p:spPr>
          <a:xfrm>
            <a:off x="5931213" y="3553862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A2AED62-BBC7-C730-2F03-96B7AA4236E4}"/>
              </a:ext>
            </a:extLst>
          </p:cNvPr>
          <p:cNvSpPr/>
          <p:nvPr/>
        </p:nvSpPr>
        <p:spPr>
          <a:xfrm>
            <a:off x="5931212" y="3272691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CH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972058E-A9F6-6BD8-7586-F317474029DE}"/>
              </a:ext>
            </a:extLst>
          </p:cNvPr>
          <p:cNvSpPr/>
          <p:nvPr/>
        </p:nvSpPr>
        <p:spPr>
          <a:xfrm>
            <a:off x="5931211" y="3825218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5481453-DE00-0594-89EA-F2DE935872A8}"/>
              </a:ext>
            </a:extLst>
          </p:cNvPr>
          <p:cNvCxnSpPr>
            <a:cxnSpLocks/>
          </p:cNvCxnSpPr>
          <p:nvPr/>
        </p:nvCxnSpPr>
        <p:spPr>
          <a:xfrm>
            <a:off x="5148177" y="3680504"/>
            <a:ext cx="51683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5" name="Picture 34" descr="A person wearing a helmet&#10;&#10;Description automatically generated">
            <a:extLst>
              <a:ext uri="{FF2B5EF4-FFF2-40B4-BE49-F238E27FC236}">
                <a16:creationId xmlns:a16="http://schemas.microsoft.com/office/drawing/2014/main" id="{93153D24-9570-89FC-E960-BA49A992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38" y="3142864"/>
            <a:ext cx="869008" cy="869008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BE86CB9-262C-3630-4B29-437739F7651F}"/>
              </a:ext>
            </a:extLst>
          </p:cNvPr>
          <p:cNvSpPr/>
          <p:nvPr/>
        </p:nvSpPr>
        <p:spPr>
          <a:xfrm>
            <a:off x="9455337" y="3405211"/>
            <a:ext cx="466234" cy="50188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54B5AFB-7AA9-7990-8F6D-C5A1317821CF}"/>
              </a:ext>
            </a:extLst>
          </p:cNvPr>
          <p:cNvSpPr/>
          <p:nvPr/>
        </p:nvSpPr>
        <p:spPr>
          <a:xfrm>
            <a:off x="10183664" y="3405211"/>
            <a:ext cx="466234" cy="5018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5F5290-D4C0-E06C-E2EC-8B4E429BD523}"/>
              </a:ext>
            </a:extLst>
          </p:cNvPr>
          <p:cNvSpPr/>
          <p:nvPr/>
        </p:nvSpPr>
        <p:spPr>
          <a:xfrm>
            <a:off x="10906192" y="3405211"/>
            <a:ext cx="466234" cy="5018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AB4923-C3C0-31A3-4EA7-B8D00D045D23}"/>
              </a:ext>
            </a:extLst>
          </p:cNvPr>
          <p:cNvSpPr txBox="1"/>
          <p:nvPr/>
        </p:nvSpPr>
        <p:spPr>
          <a:xfrm>
            <a:off x="3278592" y="4113259"/>
            <a:ext cx="2534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</a:rPr>
              <a:t>Orders based on profit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DD08DD47-3202-0F66-1C1F-1B840711F24F}"/>
              </a:ext>
            </a:extLst>
          </p:cNvPr>
          <p:cNvSpPr/>
          <p:nvPr/>
        </p:nvSpPr>
        <p:spPr>
          <a:xfrm>
            <a:off x="6645915" y="3206929"/>
            <a:ext cx="258466" cy="91796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CB2C57-3843-4413-ED30-0D7988548109}"/>
              </a:ext>
            </a:extLst>
          </p:cNvPr>
          <p:cNvSpPr txBox="1"/>
          <p:nvPr/>
        </p:nvSpPr>
        <p:spPr>
          <a:xfrm>
            <a:off x="6824167" y="3490037"/>
            <a:ext cx="16572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</a:rPr>
              <a:t>Block gas limit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D015AF-1497-B8C7-4DDE-B462C8D7D3EE}"/>
              </a:ext>
            </a:extLst>
          </p:cNvPr>
          <p:cNvCxnSpPr>
            <a:cxnSpLocks/>
          </p:cNvCxnSpPr>
          <p:nvPr/>
        </p:nvCxnSpPr>
        <p:spPr>
          <a:xfrm>
            <a:off x="8695274" y="3670278"/>
            <a:ext cx="51683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53F50BC-CF47-3F1F-27A9-CD8632D43577}"/>
              </a:ext>
            </a:extLst>
          </p:cNvPr>
          <p:cNvSpPr txBox="1"/>
          <p:nvPr/>
        </p:nvSpPr>
        <p:spPr>
          <a:xfrm>
            <a:off x="9532802" y="396286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C6B8E2-A5B5-D7BA-7BB0-CEB0E09F9F33}"/>
              </a:ext>
            </a:extLst>
          </p:cNvPr>
          <p:cNvSpPr txBox="1"/>
          <p:nvPr/>
        </p:nvSpPr>
        <p:spPr>
          <a:xfrm>
            <a:off x="10160553" y="396951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n-1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930F356-C358-3EFE-A62D-B2D91531FBAA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9921571" y="3656156"/>
            <a:ext cx="2620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080B2B1-0DB8-2499-C585-F2EDE4FD1677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10649898" y="3656156"/>
            <a:ext cx="2562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18E5038-DF1B-3009-BFB7-A9B4615A824C}"/>
              </a:ext>
            </a:extLst>
          </p:cNvPr>
          <p:cNvSpPr txBox="1"/>
          <p:nvPr/>
        </p:nvSpPr>
        <p:spPr>
          <a:xfrm>
            <a:off x="10854454" y="396286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n-2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DB3A81-90F0-7D6C-C5D0-9B5EF42D746A}"/>
              </a:ext>
            </a:extLst>
          </p:cNvPr>
          <p:cNvCxnSpPr>
            <a:cxnSpLocks/>
          </p:cNvCxnSpPr>
          <p:nvPr/>
        </p:nvCxnSpPr>
        <p:spPr>
          <a:xfrm>
            <a:off x="11372143" y="3662784"/>
            <a:ext cx="2562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9E8E413-0466-0B3C-4ECB-519C23FCBAD7}"/>
              </a:ext>
            </a:extLst>
          </p:cNvPr>
          <p:cNvSpPr txBox="1"/>
          <p:nvPr/>
        </p:nvSpPr>
        <p:spPr>
          <a:xfrm>
            <a:off x="11648662" y="349857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2352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6E24-D45B-D7FF-DB88-FAD421BA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MEV Primitives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25A1BB-FE25-45C5-D23B-7EC9819FC8D6}"/>
              </a:ext>
            </a:extLst>
          </p:cNvPr>
          <p:cNvSpPr txBox="1"/>
          <p:nvPr/>
        </p:nvSpPr>
        <p:spPr>
          <a:xfrm>
            <a:off x="2862468" y="197806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Frontrunning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487C02-76F0-883A-0ECE-D3B072368DF0}"/>
              </a:ext>
            </a:extLst>
          </p:cNvPr>
          <p:cNvSpPr txBox="1"/>
          <p:nvPr/>
        </p:nvSpPr>
        <p:spPr>
          <a:xfrm>
            <a:off x="7619338" y="1975035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Arial"/>
              </a:rPr>
              <a:t>Backrunning</a:t>
            </a:r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9EBAA0E-3264-FC9D-C29B-889B85539CC0}"/>
              </a:ext>
            </a:extLst>
          </p:cNvPr>
          <p:cNvSpPr/>
          <p:nvPr/>
        </p:nvSpPr>
        <p:spPr>
          <a:xfrm>
            <a:off x="4192287" y="2983637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8B80C15-73C4-21D8-7D92-5416A7265A39}"/>
              </a:ext>
            </a:extLst>
          </p:cNvPr>
          <p:cNvSpPr/>
          <p:nvPr/>
        </p:nvSpPr>
        <p:spPr>
          <a:xfrm>
            <a:off x="4192287" y="3241143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F334725-3F88-9F95-8FB5-CC212A779503}"/>
              </a:ext>
            </a:extLst>
          </p:cNvPr>
          <p:cNvSpPr/>
          <p:nvPr/>
        </p:nvSpPr>
        <p:spPr>
          <a:xfrm>
            <a:off x="4140194" y="2912885"/>
            <a:ext cx="714704" cy="1726283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3D05C009-A3C4-A4DE-A115-E2F0B25DB55C}"/>
              </a:ext>
            </a:extLst>
          </p:cNvPr>
          <p:cNvSpPr/>
          <p:nvPr/>
        </p:nvSpPr>
        <p:spPr>
          <a:xfrm>
            <a:off x="4192286" y="3496829"/>
            <a:ext cx="609601" cy="220718"/>
          </a:xfrm>
          <a:prstGeom prst="roundRect">
            <a:avLst/>
          </a:prstGeom>
          <a:solidFill>
            <a:srgbClr val="215CAF">
              <a:lumMod val="40000"/>
              <a:lumOff val="60000"/>
            </a:srgbClr>
          </a:solidFill>
          <a:ln w="12700" cap="flat" cmpd="sng" algn="ctr">
            <a:solidFill>
              <a:srgbClr val="215CA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2C07AFF-2C0E-22BB-7FA4-62E6C1C25294}"/>
              </a:ext>
            </a:extLst>
          </p:cNvPr>
          <p:cNvSpPr/>
          <p:nvPr/>
        </p:nvSpPr>
        <p:spPr>
          <a:xfrm>
            <a:off x="4192285" y="3755840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FCC43C5-5A23-2318-31F9-77D2E981B6C8}"/>
              </a:ext>
            </a:extLst>
          </p:cNvPr>
          <p:cNvSpPr/>
          <p:nvPr/>
        </p:nvSpPr>
        <p:spPr>
          <a:xfrm>
            <a:off x="4139733" y="2913820"/>
            <a:ext cx="714704" cy="112471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294B8C5-BE2C-1D2F-D837-102F51959E9E}"/>
              </a:ext>
            </a:extLst>
          </p:cNvPr>
          <p:cNvSpPr/>
          <p:nvPr/>
        </p:nvSpPr>
        <p:spPr>
          <a:xfrm>
            <a:off x="2576226" y="2983637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1E2BC0D-C60E-8305-90B0-0352B3089386}"/>
              </a:ext>
            </a:extLst>
          </p:cNvPr>
          <p:cNvSpPr/>
          <p:nvPr/>
        </p:nvSpPr>
        <p:spPr>
          <a:xfrm>
            <a:off x="2576226" y="3241143"/>
            <a:ext cx="609601" cy="220718"/>
          </a:xfrm>
          <a:prstGeom prst="roundRect">
            <a:avLst/>
          </a:prstGeom>
          <a:solidFill>
            <a:srgbClr val="215CAF">
              <a:lumMod val="40000"/>
              <a:lumOff val="60000"/>
            </a:srgbClr>
          </a:solidFill>
          <a:ln w="12700" cap="flat" cmpd="sng" algn="ctr">
            <a:solidFill>
              <a:srgbClr val="215CA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EAA52F5-B785-612E-D15A-7D32D9B7A006}"/>
              </a:ext>
            </a:extLst>
          </p:cNvPr>
          <p:cNvSpPr/>
          <p:nvPr/>
        </p:nvSpPr>
        <p:spPr>
          <a:xfrm>
            <a:off x="2524133" y="2912886"/>
            <a:ext cx="714704" cy="1726282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7FDA874-3315-9615-1F12-8826EDABD4BC}"/>
              </a:ext>
            </a:extLst>
          </p:cNvPr>
          <p:cNvSpPr/>
          <p:nvPr/>
        </p:nvSpPr>
        <p:spPr>
          <a:xfrm>
            <a:off x="2576225" y="3496829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01DC0F4-4D04-3C1F-07D8-D40DFF6C4C78}"/>
              </a:ext>
            </a:extLst>
          </p:cNvPr>
          <p:cNvSpPr/>
          <p:nvPr/>
        </p:nvSpPr>
        <p:spPr>
          <a:xfrm>
            <a:off x="2576224" y="3755840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24422C2-5BA8-DBC6-759A-BDDFACD1462C}"/>
              </a:ext>
            </a:extLst>
          </p:cNvPr>
          <p:cNvSpPr/>
          <p:nvPr/>
        </p:nvSpPr>
        <p:spPr>
          <a:xfrm>
            <a:off x="2523672" y="2913820"/>
            <a:ext cx="714704" cy="112471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027C07F6-56E0-4F73-C61C-2A85D82F555A}"/>
              </a:ext>
            </a:extLst>
          </p:cNvPr>
          <p:cNvSpPr/>
          <p:nvPr/>
        </p:nvSpPr>
        <p:spPr>
          <a:xfrm>
            <a:off x="4192285" y="4096695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AACE573-6005-42FC-40FE-522163BAB445}"/>
              </a:ext>
            </a:extLst>
          </p:cNvPr>
          <p:cNvSpPr/>
          <p:nvPr/>
        </p:nvSpPr>
        <p:spPr>
          <a:xfrm>
            <a:off x="8915744" y="2983635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B7A48E4-F5A4-5C35-D203-0946B3E3A84D}"/>
              </a:ext>
            </a:extLst>
          </p:cNvPr>
          <p:cNvSpPr/>
          <p:nvPr/>
        </p:nvSpPr>
        <p:spPr>
          <a:xfrm>
            <a:off x="8915744" y="3241141"/>
            <a:ext cx="609601" cy="220718"/>
          </a:xfrm>
          <a:prstGeom prst="roundRect">
            <a:avLst/>
          </a:prstGeom>
          <a:solidFill>
            <a:srgbClr val="215CAF">
              <a:lumMod val="40000"/>
              <a:lumOff val="60000"/>
            </a:srgbClr>
          </a:solidFill>
          <a:ln w="12700" cap="flat" cmpd="sng" algn="ctr">
            <a:solidFill>
              <a:srgbClr val="215CA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634017C-CDF2-F182-6205-15AFC3830CA4}"/>
              </a:ext>
            </a:extLst>
          </p:cNvPr>
          <p:cNvSpPr/>
          <p:nvPr/>
        </p:nvSpPr>
        <p:spPr>
          <a:xfrm>
            <a:off x="8863651" y="2912884"/>
            <a:ext cx="714704" cy="172628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EC242DB6-92EA-C1AB-5CB8-FD6C692FCFCB}"/>
              </a:ext>
            </a:extLst>
          </p:cNvPr>
          <p:cNvSpPr/>
          <p:nvPr/>
        </p:nvSpPr>
        <p:spPr>
          <a:xfrm>
            <a:off x="8915743" y="3496827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44378A62-55CD-E75D-675D-5071A35A2ACC}"/>
              </a:ext>
            </a:extLst>
          </p:cNvPr>
          <p:cNvSpPr/>
          <p:nvPr/>
        </p:nvSpPr>
        <p:spPr>
          <a:xfrm>
            <a:off x="8915742" y="3755838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8F4A8F3-3AAA-A423-CC0F-DF6310671932}"/>
              </a:ext>
            </a:extLst>
          </p:cNvPr>
          <p:cNvSpPr/>
          <p:nvPr/>
        </p:nvSpPr>
        <p:spPr>
          <a:xfrm>
            <a:off x="8863190" y="2913818"/>
            <a:ext cx="714704" cy="112471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B6C0BB19-DB07-5330-3E9F-0F7EC1A5A5E9}"/>
              </a:ext>
            </a:extLst>
          </p:cNvPr>
          <p:cNvSpPr/>
          <p:nvPr/>
        </p:nvSpPr>
        <p:spPr>
          <a:xfrm>
            <a:off x="8915066" y="4090977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D1A6A39-A73C-F200-B646-14EC29207758}"/>
              </a:ext>
            </a:extLst>
          </p:cNvPr>
          <p:cNvSpPr/>
          <p:nvPr/>
        </p:nvSpPr>
        <p:spPr>
          <a:xfrm>
            <a:off x="3405402" y="5547154"/>
            <a:ext cx="714704" cy="376852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97A312F-8825-56DA-3855-2CDE5FB31F5B}"/>
              </a:ext>
            </a:extLst>
          </p:cNvPr>
          <p:cNvSpPr/>
          <p:nvPr/>
        </p:nvSpPr>
        <p:spPr>
          <a:xfrm>
            <a:off x="6580324" y="5547154"/>
            <a:ext cx="714704" cy="37685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0B2FC0-B57F-D813-0CE0-2AC640AE851C}"/>
              </a:ext>
            </a:extLst>
          </p:cNvPr>
          <p:cNvSpPr txBox="1"/>
          <p:nvPr/>
        </p:nvSpPr>
        <p:spPr>
          <a:xfrm>
            <a:off x="4196648" y="5440545"/>
            <a:ext cx="20245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BE" sz="1400" dirty="0">
                <a:solidFill>
                  <a:prstClr val="black"/>
                </a:solidFill>
                <a:latin typeface="Arial"/>
              </a:rPr>
              <a:t>Mempool</a:t>
            </a:r>
          </a:p>
          <a:p>
            <a:pPr algn="ctr"/>
            <a:r>
              <a:rPr lang="en-BE" sz="1400" dirty="0">
                <a:solidFill>
                  <a:prstClr val="black"/>
                </a:solidFill>
                <a:latin typeface="Arial"/>
              </a:rPr>
              <a:t>(Pending Transactions)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41ABFC0-6E26-AD68-7F16-4C28778FEA6D}"/>
              </a:ext>
            </a:extLst>
          </p:cNvPr>
          <p:cNvSpPr txBox="1"/>
          <p:nvPr/>
        </p:nvSpPr>
        <p:spPr>
          <a:xfrm>
            <a:off x="7377925" y="5588023"/>
            <a:ext cx="143981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BE" sz="1400" dirty="0">
                <a:solidFill>
                  <a:prstClr val="black"/>
                </a:solidFill>
                <a:latin typeface="Arial"/>
              </a:rPr>
              <a:t>Proposed Block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AA4332F-DA07-BF3C-7476-08B0327C932D}"/>
              </a:ext>
            </a:extLst>
          </p:cNvPr>
          <p:cNvCxnSpPr/>
          <p:nvPr/>
        </p:nvCxnSpPr>
        <p:spPr>
          <a:xfrm>
            <a:off x="3419062" y="3717546"/>
            <a:ext cx="51683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7B5027D-A3A7-9801-CDDF-7D555E4A6777}"/>
              </a:ext>
            </a:extLst>
          </p:cNvPr>
          <p:cNvSpPr/>
          <p:nvPr/>
        </p:nvSpPr>
        <p:spPr>
          <a:xfrm>
            <a:off x="7323755" y="2983637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0D3AE44F-5818-CDBC-ED90-C55FA5296566}"/>
              </a:ext>
            </a:extLst>
          </p:cNvPr>
          <p:cNvSpPr/>
          <p:nvPr/>
        </p:nvSpPr>
        <p:spPr>
          <a:xfrm>
            <a:off x="7323755" y="3241143"/>
            <a:ext cx="609601" cy="220718"/>
          </a:xfrm>
          <a:prstGeom prst="roundRect">
            <a:avLst/>
          </a:prstGeom>
          <a:solidFill>
            <a:srgbClr val="215CAF">
              <a:lumMod val="40000"/>
              <a:lumOff val="60000"/>
            </a:srgbClr>
          </a:solidFill>
          <a:ln w="12700" cap="flat" cmpd="sng" algn="ctr">
            <a:solidFill>
              <a:srgbClr val="215CA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A7F50C2-D864-4FBA-E41B-8E2B99C14D38}"/>
              </a:ext>
            </a:extLst>
          </p:cNvPr>
          <p:cNvSpPr/>
          <p:nvPr/>
        </p:nvSpPr>
        <p:spPr>
          <a:xfrm>
            <a:off x="7271662" y="2912886"/>
            <a:ext cx="714704" cy="1726282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C8745AF-5FC3-515C-F362-0367DED6BC27}"/>
              </a:ext>
            </a:extLst>
          </p:cNvPr>
          <p:cNvSpPr/>
          <p:nvPr/>
        </p:nvSpPr>
        <p:spPr>
          <a:xfrm>
            <a:off x="7323754" y="3496829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E247DA67-5470-81CB-BAA1-5E08798E0728}"/>
              </a:ext>
            </a:extLst>
          </p:cNvPr>
          <p:cNvSpPr/>
          <p:nvPr/>
        </p:nvSpPr>
        <p:spPr>
          <a:xfrm>
            <a:off x="7323753" y="3755840"/>
            <a:ext cx="609601" cy="22071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BE" sz="11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1F4DDB92-FEAB-FB5A-F27B-D11981D1875A}"/>
              </a:ext>
            </a:extLst>
          </p:cNvPr>
          <p:cNvSpPr/>
          <p:nvPr/>
        </p:nvSpPr>
        <p:spPr>
          <a:xfrm>
            <a:off x="7271201" y="2913820"/>
            <a:ext cx="714704" cy="112471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EE228F0-6A8C-B3A1-BE35-84490BF15986}"/>
              </a:ext>
            </a:extLst>
          </p:cNvPr>
          <p:cNvCxnSpPr/>
          <p:nvPr/>
        </p:nvCxnSpPr>
        <p:spPr>
          <a:xfrm>
            <a:off x="8166591" y="3717546"/>
            <a:ext cx="51683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1D1731-F2C7-AC8E-8658-ED00380AC569}"/>
              </a:ext>
            </a:extLst>
          </p:cNvPr>
          <p:cNvCxnSpPr/>
          <p:nvPr/>
        </p:nvCxnSpPr>
        <p:spPr>
          <a:xfrm>
            <a:off x="2302145" y="2930983"/>
            <a:ext cx="0" cy="172628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5AA0C28-F6E6-DAFB-6769-AE473D8729FE}"/>
              </a:ext>
            </a:extLst>
          </p:cNvPr>
          <p:cNvSpPr txBox="1"/>
          <p:nvPr/>
        </p:nvSpPr>
        <p:spPr>
          <a:xfrm rot="16200000">
            <a:off x="1436267" y="3601951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solidFill>
                  <a:prstClr val="black"/>
                </a:solidFill>
                <a:latin typeface="Arial"/>
              </a:rPr>
              <a:t>Execution Order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C5710F-469A-AC0B-4FCC-11A0B38C69DA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EC6C49-DE29-6293-2CE5-5A72F9B845CE}"/>
                  </a:ext>
                </a:extLst>
              </p:cNvPr>
              <p:cNvSpPr txBox="1"/>
              <p:nvPr/>
            </p:nvSpPr>
            <p:spPr>
              <a:xfrm>
                <a:off x="2676940" y="4691272"/>
                <a:ext cx="3836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EC6C49-DE29-6293-2CE5-5A72F9B84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40" y="4691272"/>
                <a:ext cx="38363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8371C9-4099-9418-E7A7-5BB125258F5C}"/>
                  </a:ext>
                </a:extLst>
              </p:cNvPr>
              <p:cNvSpPr txBox="1"/>
              <p:nvPr/>
            </p:nvSpPr>
            <p:spPr>
              <a:xfrm>
                <a:off x="4125229" y="4691272"/>
                <a:ext cx="7425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8371C9-4099-9418-E7A7-5BB125258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229" y="4691272"/>
                <a:ext cx="7425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BA1129-804B-6C0D-E613-E51BEA005E0A}"/>
                  </a:ext>
                </a:extLst>
              </p:cNvPr>
              <p:cNvSpPr txBox="1"/>
              <p:nvPr/>
            </p:nvSpPr>
            <p:spPr>
              <a:xfrm>
                <a:off x="7429482" y="4687634"/>
                <a:ext cx="3836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BA1129-804B-6C0D-E613-E51BEA005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482" y="4687634"/>
                <a:ext cx="38363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C9D0E9-EF9C-C813-C025-649087066200}"/>
                  </a:ext>
                </a:extLst>
              </p:cNvPr>
              <p:cNvSpPr txBox="1"/>
              <p:nvPr/>
            </p:nvSpPr>
            <p:spPr>
              <a:xfrm>
                <a:off x="8877771" y="4687634"/>
                <a:ext cx="7425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C9D0E9-EF9C-C813-C025-649087066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771" y="4687634"/>
                <a:ext cx="74251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BA5CBAB4-38CB-BAC7-8396-08769316A81D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7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61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462A-7261-1E1F-87C4-95ACBF46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MEV Strategies</a:t>
            </a:r>
          </a:p>
        </p:txBody>
      </p:sp>
      <p:graphicFrame>
        <p:nvGraphicFramePr>
          <p:cNvPr id="12" name="TextBox 2">
            <a:extLst>
              <a:ext uri="{FF2B5EF4-FFF2-40B4-BE49-F238E27FC236}">
                <a16:creationId xmlns:a16="http://schemas.microsoft.com/office/drawing/2014/main" id="{53FBC4BD-1C46-6CC2-724A-DC7868B76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693944"/>
              </p:ext>
            </p:extLst>
          </p:nvPr>
        </p:nvGraphicFramePr>
        <p:xfrm>
          <a:off x="1699420" y="3342017"/>
          <a:ext cx="8531905" cy="276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3AA46874-CE9B-10F6-C466-B02E7380019A}"/>
              </a:ext>
            </a:extLst>
          </p:cNvPr>
          <p:cNvSpPr/>
          <p:nvPr/>
        </p:nvSpPr>
        <p:spPr>
          <a:xfrm rot="16200000">
            <a:off x="4195457" y="667625"/>
            <a:ext cx="568036" cy="4561111"/>
          </a:xfrm>
          <a:prstGeom prst="righ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1DDA49F-8B99-7359-1153-36B31FC8410B}"/>
              </a:ext>
            </a:extLst>
          </p:cNvPr>
          <p:cNvSpPr/>
          <p:nvPr/>
        </p:nvSpPr>
        <p:spPr>
          <a:xfrm rot="16200000">
            <a:off x="8611936" y="2112305"/>
            <a:ext cx="568036" cy="1671751"/>
          </a:xfrm>
          <a:prstGeom prst="righ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DA607-8E44-A569-5956-12F1A59A18B6}"/>
              </a:ext>
            </a:extLst>
          </p:cNvPr>
          <p:cNvSpPr txBox="1"/>
          <p:nvPr/>
        </p:nvSpPr>
        <p:spPr>
          <a:xfrm>
            <a:off x="3745941" y="214188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Arial"/>
              </a:rPr>
              <a:t>Backrunning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57493B-AE97-7F98-D5E6-CEC8EC739F4C}"/>
              </a:ext>
            </a:extLst>
          </p:cNvPr>
          <p:cNvSpPr txBox="1"/>
          <p:nvPr/>
        </p:nvSpPr>
        <p:spPr>
          <a:xfrm>
            <a:off x="8159039" y="1682463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Frontrunning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/>
              </a:rPr>
              <a:t>+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  <a:latin typeface="Arial"/>
              </a:rPr>
              <a:t>Backrunning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7" name="Picture 16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4E5E3D6E-2FBE-8200-4FF9-BE8E6696A9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469577" y="4241188"/>
            <a:ext cx="1142315" cy="571158"/>
          </a:xfrm>
          <a:prstGeom prst="rect">
            <a:avLst/>
          </a:prstGeom>
        </p:spPr>
      </p:pic>
      <p:pic>
        <p:nvPicPr>
          <p:cNvPr id="18" name="Picture 17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273FF029-736C-9535-2B12-E60C7E6658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430990" y="4241188"/>
            <a:ext cx="1142315" cy="571158"/>
          </a:xfrm>
          <a:prstGeom prst="rect">
            <a:avLst/>
          </a:prstGeom>
        </p:spPr>
      </p:pic>
      <p:pic>
        <p:nvPicPr>
          <p:cNvPr id="19" name="Picture 18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D89F9B7F-3DAD-9BC7-6D37-61C870819A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9403288" y="4241187"/>
            <a:ext cx="1142317" cy="5711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0012FAC-388A-F352-ADD6-216E7CF57104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48C3F57-42B1-B7B5-6B85-E4DBAE733114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8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7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441F-5007-EEEF-9FF5-60F57E23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Negative Side Effects of MEV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EFEC8F-A1BD-8AAB-B4D7-192D0009D4B1}"/>
              </a:ext>
            </a:extLst>
          </p:cNvPr>
          <p:cNvSpPr/>
          <p:nvPr/>
        </p:nvSpPr>
        <p:spPr>
          <a:xfrm>
            <a:off x="119269" y="6215271"/>
            <a:ext cx="437322" cy="563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D9E3AE8-8FA5-798F-5B70-4557A39BB121}"/>
              </a:ext>
            </a:extLst>
          </p:cNvPr>
          <p:cNvSpPr txBox="1">
            <a:spLocks/>
          </p:cNvSpPr>
          <p:nvPr/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A52AF-F19D-405C-AD5F-7D94B96A5CC3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9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46EC832-A5FB-B477-B7C4-5CCD6082CF79}"/>
              </a:ext>
            </a:extLst>
          </p:cNvPr>
          <p:cNvSpPr/>
          <p:nvPr/>
        </p:nvSpPr>
        <p:spPr>
          <a:xfrm>
            <a:off x="7706027" y="1641421"/>
            <a:ext cx="714704" cy="114196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7484933-DCDB-B2B0-645D-EEEE287452E2}"/>
              </a:ext>
            </a:extLst>
          </p:cNvPr>
          <p:cNvSpPr/>
          <p:nvPr/>
        </p:nvSpPr>
        <p:spPr>
          <a:xfrm>
            <a:off x="9236653" y="1641421"/>
            <a:ext cx="714704" cy="114196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C257339-2D76-0DC8-95F0-6545E107E2F6}"/>
              </a:ext>
            </a:extLst>
          </p:cNvPr>
          <p:cNvSpPr/>
          <p:nvPr/>
        </p:nvSpPr>
        <p:spPr>
          <a:xfrm>
            <a:off x="9289204" y="2003619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1C824AA-9CA3-E612-5EDA-F0D67216D7E7}"/>
              </a:ext>
            </a:extLst>
          </p:cNvPr>
          <p:cNvSpPr/>
          <p:nvPr/>
        </p:nvSpPr>
        <p:spPr>
          <a:xfrm>
            <a:off x="9289775" y="2276208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07A5711E-3A99-9863-FF18-61B73EB7EAC5}"/>
              </a:ext>
            </a:extLst>
          </p:cNvPr>
          <p:cNvSpPr/>
          <p:nvPr/>
        </p:nvSpPr>
        <p:spPr>
          <a:xfrm>
            <a:off x="7758122" y="1747389"/>
            <a:ext cx="609601" cy="220718"/>
          </a:xfrm>
          <a:prstGeom prst="roundRect">
            <a:avLst/>
          </a:prstGeom>
          <a:solidFill>
            <a:srgbClr val="4EA72E">
              <a:lumMod val="40000"/>
              <a:lumOff val="60000"/>
              <a:alpha val="20000"/>
            </a:srgbClr>
          </a:soli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72FB45-F226-3357-35CA-6CE21FB489B5}"/>
              </a:ext>
            </a:extLst>
          </p:cNvPr>
          <p:cNvSpPr txBox="1"/>
          <p:nvPr/>
        </p:nvSpPr>
        <p:spPr>
          <a:xfrm>
            <a:off x="6671143" y="2958977"/>
            <a:ext cx="443820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 Congestion (Spam)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accumulation of failed bot transactions)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1CDB28-5A1D-6F34-A654-4633E9328ED1}"/>
              </a:ext>
            </a:extLst>
          </p:cNvPr>
          <p:cNvCxnSpPr/>
          <p:nvPr/>
        </p:nvCxnSpPr>
        <p:spPr>
          <a:xfrm>
            <a:off x="8559766" y="2224337"/>
            <a:ext cx="51683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5D40743-18A1-243A-79A5-6B40954AA3F5}"/>
              </a:ext>
            </a:extLst>
          </p:cNvPr>
          <p:cNvSpPr txBox="1"/>
          <p:nvPr/>
        </p:nvSpPr>
        <p:spPr>
          <a:xfrm>
            <a:off x="7889885" y="2415639"/>
            <a:ext cx="3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AB03B7-95C8-AEE8-71E5-DE79387DA3EA}"/>
              </a:ext>
            </a:extLst>
          </p:cNvPr>
          <p:cNvSpPr txBox="1"/>
          <p:nvPr/>
        </p:nvSpPr>
        <p:spPr>
          <a:xfrm>
            <a:off x="9433768" y="2422265"/>
            <a:ext cx="3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169EDE8-472A-EB43-FE3B-5D481630EE9B}"/>
              </a:ext>
            </a:extLst>
          </p:cNvPr>
          <p:cNvSpPr/>
          <p:nvPr/>
        </p:nvSpPr>
        <p:spPr>
          <a:xfrm>
            <a:off x="9289203" y="1747389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EE54B6-C7E7-AABE-08CD-2A7B8AB36840}"/>
              </a:ext>
            </a:extLst>
          </p:cNvPr>
          <p:cNvSpPr txBox="1"/>
          <p:nvPr/>
        </p:nvSpPr>
        <p:spPr>
          <a:xfrm>
            <a:off x="6900666" y="5773875"/>
            <a:ext cx="39791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Consensus Instability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uncle-bandit / time-bandit attacks)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DC6BC23-3C81-534C-5C64-1C93BEFC8199}"/>
              </a:ext>
            </a:extLst>
          </p:cNvPr>
          <p:cNvSpPr/>
          <p:nvPr/>
        </p:nvSpPr>
        <p:spPr>
          <a:xfrm>
            <a:off x="7659646" y="4706992"/>
            <a:ext cx="463937" cy="470538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EDE5C52-277A-D01D-58C2-EC12C296FCE9}"/>
              </a:ext>
            </a:extLst>
          </p:cNvPr>
          <p:cNvSpPr/>
          <p:nvPr/>
        </p:nvSpPr>
        <p:spPr>
          <a:xfrm>
            <a:off x="8626026" y="4227877"/>
            <a:ext cx="463937" cy="470538"/>
          </a:xfrm>
          <a:prstGeom prst="roundRect">
            <a:avLst/>
          </a:prstGeom>
          <a:solidFill>
            <a:srgbClr val="4EA72E">
              <a:lumMod val="40000"/>
              <a:lumOff val="60000"/>
              <a:alpha val="20000"/>
            </a:srgbClr>
          </a:soli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99291FE6-9B9D-0A0A-5FF7-2CA2C2164C3D}"/>
              </a:ext>
            </a:extLst>
          </p:cNvPr>
          <p:cNvSpPr/>
          <p:nvPr/>
        </p:nvSpPr>
        <p:spPr>
          <a:xfrm>
            <a:off x="8645851" y="5167545"/>
            <a:ext cx="463937" cy="47053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3A00787-2138-3E8B-05EF-789D178F7AB6}"/>
              </a:ext>
            </a:extLst>
          </p:cNvPr>
          <p:cNvSpPr/>
          <p:nvPr/>
        </p:nvSpPr>
        <p:spPr>
          <a:xfrm>
            <a:off x="9632056" y="5167545"/>
            <a:ext cx="463937" cy="47053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895C735-13B7-11C5-4127-70BA03467FD8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 flipV="1">
            <a:off x="8123583" y="4463146"/>
            <a:ext cx="502443" cy="47911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A717DA7-6A81-873C-6CE6-B8F14D0CE088}"/>
              </a:ext>
            </a:extLst>
          </p:cNvPr>
          <p:cNvCxnSpPr>
            <a:cxnSpLocks/>
            <a:stCxn id="63" idx="3"/>
            <a:endCxn id="65" idx="1"/>
          </p:cNvCxnSpPr>
          <p:nvPr/>
        </p:nvCxnSpPr>
        <p:spPr>
          <a:xfrm>
            <a:off x="8123583" y="4942261"/>
            <a:ext cx="522268" cy="46055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9BA6722-11E0-850B-6DA3-C8E91CE53E1F}"/>
              </a:ext>
            </a:extLst>
          </p:cNvPr>
          <p:cNvCxnSpPr>
            <a:cxnSpLocks/>
            <a:stCxn id="65" idx="3"/>
            <a:endCxn id="66" idx="1"/>
          </p:cNvCxnSpPr>
          <p:nvPr/>
        </p:nvCxnSpPr>
        <p:spPr>
          <a:xfrm>
            <a:off x="9109788" y="5402814"/>
            <a:ext cx="522268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14DB950-7DD2-E86B-1728-35B5878A30B7}"/>
              </a:ext>
            </a:extLst>
          </p:cNvPr>
          <p:cNvSpPr txBox="1"/>
          <p:nvPr/>
        </p:nvSpPr>
        <p:spPr>
          <a:xfrm>
            <a:off x="1236031" y="5773875"/>
            <a:ext cx="37601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Manipulation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frontrunning / sandwich attacks)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DDD849-B103-5358-18E6-791A6807E29A}"/>
              </a:ext>
            </a:extLst>
          </p:cNvPr>
          <p:cNvSpPr txBox="1"/>
          <p:nvPr/>
        </p:nvSpPr>
        <p:spPr>
          <a:xfrm>
            <a:off x="1779126" y="2967935"/>
            <a:ext cx="26739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Transaction Fees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priority gas auctions)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D536399E-FE0F-8443-C4D8-30D6A5F10F5A}"/>
              </a:ext>
            </a:extLst>
          </p:cNvPr>
          <p:cNvSpPr/>
          <p:nvPr/>
        </p:nvSpPr>
        <p:spPr>
          <a:xfrm>
            <a:off x="3552611" y="4473115"/>
            <a:ext cx="714704" cy="114196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9924EAAA-640C-0CE1-67B2-5DA1C2E7C786}"/>
              </a:ext>
            </a:extLst>
          </p:cNvPr>
          <p:cNvSpPr/>
          <p:nvPr/>
        </p:nvSpPr>
        <p:spPr>
          <a:xfrm>
            <a:off x="3605162" y="4814470"/>
            <a:ext cx="609601" cy="220718"/>
          </a:xfrm>
          <a:prstGeom prst="roundRect">
            <a:avLst/>
          </a:prstGeom>
          <a:solidFill>
            <a:srgbClr val="4EA72E">
              <a:lumMod val="40000"/>
              <a:lumOff val="60000"/>
              <a:alpha val="20000"/>
            </a:srgbClr>
          </a:soli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ED3C9FA7-741E-8E03-F9E2-BD9BCD65E476}"/>
              </a:ext>
            </a:extLst>
          </p:cNvPr>
          <p:cNvSpPr/>
          <p:nvPr/>
        </p:nvSpPr>
        <p:spPr>
          <a:xfrm>
            <a:off x="3596758" y="5081806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1E07817-48DD-132F-03AD-FEFB89A39DD2}"/>
              </a:ext>
            </a:extLst>
          </p:cNvPr>
          <p:cNvSpPr/>
          <p:nvPr/>
        </p:nvSpPr>
        <p:spPr>
          <a:xfrm>
            <a:off x="3596758" y="4542794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281F23-2F3A-5BDC-C36F-F3D8FFA3CE65}"/>
              </a:ext>
            </a:extLst>
          </p:cNvPr>
          <p:cNvSpPr txBox="1"/>
          <p:nvPr/>
        </p:nvSpPr>
        <p:spPr>
          <a:xfrm>
            <a:off x="4307070" y="475009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$1.80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685859-4556-B684-A81F-C254EA8E34DD}"/>
              </a:ext>
            </a:extLst>
          </p:cNvPr>
          <p:cNvSpPr txBox="1"/>
          <p:nvPr/>
        </p:nvSpPr>
        <p:spPr>
          <a:xfrm>
            <a:off x="3741948" y="5264856"/>
            <a:ext cx="3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7412C98F-2E83-0258-3216-40D505C27B51}"/>
              </a:ext>
            </a:extLst>
          </p:cNvPr>
          <p:cNvSpPr/>
          <p:nvPr/>
        </p:nvSpPr>
        <p:spPr>
          <a:xfrm>
            <a:off x="3552611" y="1631425"/>
            <a:ext cx="714704" cy="114196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5FC5B883-2932-7C0D-E092-495C2562E11A}"/>
              </a:ext>
            </a:extLst>
          </p:cNvPr>
          <p:cNvSpPr/>
          <p:nvPr/>
        </p:nvSpPr>
        <p:spPr>
          <a:xfrm>
            <a:off x="3605162" y="1972780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05D50BE-D082-B6D8-B39B-762F01E58716}"/>
              </a:ext>
            </a:extLst>
          </p:cNvPr>
          <p:cNvSpPr/>
          <p:nvPr/>
        </p:nvSpPr>
        <p:spPr>
          <a:xfrm>
            <a:off x="3596758" y="2240116"/>
            <a:ext cx="609601" cy="2207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D2FA86D0-EB7B-D864-44BD-BFF724B61799}"/>
              </a:ext>
            </a:extLst>
          </p:cNvPr>
          <p:cNvSpPr/>
          <p:nvPr/>
        </p:nvSpPr>
        <p:spPr>
          <a:xfrm>
            <a:off x="3596758" y="1701104"/>
            <a:ext cx="609601" cy="220718"/>
          </a:xfrm>
          <a:prstGeom prst="roundRect">
            <a:avLst/>
          </a:prstGeom>
          <a:solidFill>
            <a:srgbClr val="4EA72E">
              <a:lumMod val="40000"/>
              <a:lumOff val="60000"/>
              <a:alpha val="20000"/>
            </a:srgbClr>
          </a:soli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10D217-B507-565B-BF4A-505B0D9DDC44}"/>
              </a:ext>
            </a:extLst>
          </p:cNvPr>
          <p:cNvSpPr txBox="1"/>
          <p:nvPr/>
        </p:nvSpPr>
        <p:spPr>
          <a:xfrm>
            <a:off x="4267314" y="1934905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$3.98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4A5FC2D-E9C3-4B9D-3EAE-B4286A3BE74F}"/>
              </a:ext>
            </a:extLst>
          </p:cNvPr>
          <p:cNvSpPr txBox="1"/>
          <p:nvPr/>
        </p:nvSpPr>
        <p:spPr>
          <a:xfrm>
            <a:off x="3741948" y="2423166"/>
            <a:ext cx="3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BB57F1B-D4E0-33F9-94E5-8A34C68C88FA}"/>
              </a:ext>
            </a:extLst>
          </p:cNvPr>
          <p:cNvSpPr/>
          <p:nvPr/>
        </p:nvSpPr>
        <p:spPr>
          <a:xfrm>
            <a:off x="2029524" y="4463146"/>
            <a:ext cx="714704" cy="114196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B28D396-F5B8-10F2-AC7F-867F7DE0BAE0}"/>
              </a:ext>
            </a:extLst>
          </p:cNvPr>
          <p:cNvSpPr/>
          <p:nvPr/>
        </p:nvSpPr>
        <p:spPr>
          <a:xfrm>
            <a:off x="2081619" y="4569114"/>
            <a:ext cx="609601" cy="220718"/>
          </a:xfrm>
          <a:prstGeom prst="roundRect">
            <a:avLst/>
          </a:prstGeom>
          <a:solidFill>
            <a:srgbClr val="4EA72E">
              <a:lumMod val="40000"/>
              <a:lumOff val="60000"/>
              <a:alpha val="20000"/>
            </a:srgbClr>
          </a:soli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BB9CA8E-A65D-EECA-1E58-0B507190642C}"/>
              </a:ext>
            </a:extLst>
          </p:cNvPr>
          <p:cNvCxnSpPr/>
          <p:nvPr/>
        </p:nvCxnSpPr>
        <p:spPr>
          <a:xfrm>
            <a:off x="2883263" y="5046062"/>
            <a:ext cx="51683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4A80B7C-DC76-A34E-818B-3B6274F80E7E}"/>
              </a:ext>
            </a:extLst>
          </p:cNvPr>
          <p:cNvSpPr txBox="1"/>
          <p:nvPr/>
        </p:nvSpPr>
        <p:spPr>
          <a:xfrm>
            <a:off x="2213382" y="5237364"/>
            <a:ext cx="3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A030F06-8B37-FE63-E5A2-7EB1B5D7D69C}"/>
              </a:ext>
            </a:extLst>
          </p:cNvPr>
          <p:cNvSpPr txBox="1"/>
          <p:nvPr/>
        </p:nvSpPr>
        <p:spPr>
          <a:xfrm>
            <a:off x="2747562" y="451019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EA7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$1.20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F7D6AF83-45AE-6E53-F665-96656289526D}"/>
              </a:ext>
            </a:extLst>
          </p:cNvPr>
          <p:cNvSpPr/>
          <p:nvPr/>
        </p:nvSpPr>
        <p:spPr>
          <a:xfrm>
            <a:off x="2007352" y="1636171"/>
            <a:ext cx="714704" cy="114196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BE" sz="11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DED4AB1E-1960-7B18-4CD3-3BC8BC1EC165}"/>
              </a:ext>
            </a:extLst>
          </p:cNvPr>
          <p:cNvSpPr/>
          <p:nvPr/>
        </p:nvSpPr>
        <p:spPr>
          <a:xfrm>
            <a:off x="2059447" y="1742139"/>
            <a:ext cx="609601" cy="220718"/>
          </a:xfrm>
          <a:prstGeom prst="roundRect">
            <a:avLst/>
          </a:prstGeom>
          <a:solidFill>
            <a:srgbClr val="4EA72E">
              <a:lumMod val="40000"/>
              <a:lumOff val="60000"/>
              <a:alpha val="20000"/>
            </a:srgbClr>
          </a:soli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1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800E3EC-6366-6F9B-3223-E438A0EF5BB9}"/>
              </a:ext>
            </a:extLst>
          </p:cNvPr>
          <p:cNvCxnSpPr/>
          <p:nvPr/>
        </p:nvCxnSpPr>
        <p:spPr>
          <a:xfrm>
            <a:off x="2861091" y="2219087"/>
            <a:ext cx="516835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72C5E40-FAA5-D81C-6659-659B039F414F}"/>
              </a:ext>
            </a:extLst>
          </p:cNvPr>
          <p:cNvSpPr txBox="1"/>
          <p:nvPr/>
        </p:nvSpPr>
        <p:spPr>
          <a:xfrm>
            <a:off x="2191210" y="2410389"/>
            <a:ext cx="3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DC25EB4-C1AD-AF9D-DB9C-FD7634E41E51}"/>
              </a:ext>
            </a:extLst>
          </p:cNvPr>
          <p:cNvSpPr txBox="1"/>
          <p:nvPr/>
        </p:nvSpPr>
        <p:spPr>
          <a:xfrm>
            <a:off x="2725390" y="168322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EA7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$0.50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761283-32F2-AAF5-73DD-BAC1526EDB6C}"/>
              </a:ext>
            </a:extLst>
          </p:cNvPr>
          <p:cNvSpPr txBox="1"/>
          <p:nvPr/>
        </p:nvSpPr>
        <p:spPr>
          <a:xfrm>
            <a:off x="4273482" y="2184091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$3.95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A819038-A2E2-2E2A-1877-6FC249B63B1A}"/>
              </a:ext>
            </a:extLst>
          </p:cNvPr>
          <p:cNvSpPr txBox="1"/>
          <p:nvPr/>
        </p:nvSpPr>
        <p:spPr>
          <a:xfrm>
            <a:off x="4273482" y="1676003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$4.00</a:t>
            </a:r>
          </a:p>
        </p:txBody>
      </p:sp>
    </p:spTree>
    <p:extLst>
      <p:ext uri="{BB962C8B-B14F-4D97-AF65-F5344CB8AC3E}">
        <p14:creationId xmlns:p14="http://schemas.microsoft.com/office/powerpoint/2010/main" val="708894501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DarkSeedLeftStep">
      <a:dk1>
        <a:srgbClr val="000000"/>
      </a:dk1>
      <a:lt1>
        <a:srgbClr val="FFFFFF"/>
      </a:lt1>
      <a:dk2>
        <a:srgbClr val="311B25"/>
      </a:dk2>
      <a:lt2>
        <a:srgbClr val="F0F3F3"/>
      </a:lt2>
      <a:accent1>
        <a:srgbClr val="C34D4F"/>
      </a:accent1>
      <a:accent2>
        <a:srgbClr val="B13B6F"/>
      </a:accent2>
      <a:accent3>
        <a:srgbClr val="C34DB2"/>
      </a:accent3>
      <a:accent4>
        <a:srgbClr val="913BB1"/>
      </a:accent4>
      <a:accent5>
        <a:srgbClr val="724DC3"/>
      </a:accent5>
      <a:accent6>
        <a:srgbClr val="3B47B1"/>
      </a:accent6>
      <a:hlink>
        <a:srgbClr val="8951C5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2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Präsentation3" id="{9C84984C-18ED-5E49-A574-15FF8A3954B8}" vid="{0B390235-9264-874C-ABEB-5D2188FC23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14504</TotalTime>
  <Words>1713</Words>
  <Application>Microsoft Macintosh PowerPoint</Application>
  <PresentationFormat>Widescreen</PresentationFormat>
  <Paragraphs>478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Cambria Math</vt:lpstr>
      <vt:lpstr>Consolas</vt:lpstr>
      <vt:lpstr>Franklin Gothic Heavy</vt:lpstr>
      <vt:lpstr>Symbol</vt:lpstr>
      <vt:lpstr>StreetscapeVTI</vt:lpstr>
      <vt:lpstr>ETH Zürich</vt:lpstr>
      <vt:lpstr>‘To Spam or Not to Spam: The Rise of Speculative MEV Bots</vt:lpstr>
      <vt:lpstr>MEV</vt:lpstr>
      <vt:lpstr>Miner Maximal Extractable Value</vt:lpstr>
      <vt:lpstr>Priority Gas Auctions (PGAs)</vt:lpstr>
      <vt:lpstr>The Dark Forest</vt:lpstr>
      <vt:lpstr>Transaction Ordering on Ethereum</vt:lpstr>
      <vt:lpstr>MEV Primitives </vt:lpstr>
      <vt:lpstr>MEV Strategies</vt:lpstr>
      <vt:lpstr>Negative Side Effects of MEV</vt:lpstr>
      <vt:lpstr>Block Stuffing (aka Spam)</vt:lpstr>
      <vt:lpstr>Private Mempools</vt:lpstr>
      <vt:lpstr>Flashbots</vt:lpstr>
      <vt:lpstr>Analyzing MEV in Private Pools</vt:lpstr>
      <vt:lpstr>Adoption of Flashbots</vt:lpstr>
      <vt:lpstr>MEV Profit Distribution</vt:lpstr>
      <vt:lpstr>MEV Extracted Via Flashbots</vt:lpstr>
      <vt:lpstr>MEV Centralization</vt:lpstr>
      <vt:lpstr>Proposer-Builder Separation</vt:lpstr>
      <vt:lpstr>Proposer-Builder Separation (PBS)</vt:lpstr>
      <vt:lpstr>Analyzing MEV in the Era of PBS</vt:lpstr>
      <vt:lpstr>Adoption of PBS</vt:lpstr>
      <vt:lpstr>MEV Extracted via PBS</vt:lpstr>
      <vt:lpstr>MEV Profit Distribution</vt:lpstr>
      <vt:lpstr>Unbundling Attacks</vt:lpstr>
      <vt:lpstr>Unbundling Attacks</vt:lpstr>
      <vt:lpstr>Rollups</vt:lpstr>
      <vt:lpstr>Rollups</vt:lpstr>
      <vt:lpstr>Analyzing MEV Across L1 and L2</vt:lpstr>
      <vt:lpstr>MEV Volume Across L1 and L2</vt:lpstr>
      <vt:lpstr>MEV Costs Across L1 and L2</vt:lpstr>
      <vt:lpstr>MEV Profits Across L1 and L2</vt:lpstr>
      <vt:lpstr>MEV Opportunities Across L1 and L2</vt:lpstr>
      <vt:lpstr>Speculative MEV</vt:lpstr>
      <vt:lpstr>What is Speculative MEV?</vt:lpstr>
      <vt:lpstr>What is Speculative MEV?</vt:lpstr>
      <vt:lpstr>What is Spam?</vt:lpstr>
      <vt:lpstr>Spam Arbitrage Examples</vt:lpstr>
      <vt:lpstr>Successful Arbitrages</vt:lpstr>
      <vt:lpstr>Reverted vs Non-Reverted</vt:lpstr>
      <vt:lpstr>Speculative vs Non-Speculative - Bots</vt:lpstr>
      <vt:lpstr>Private Mempool Usage - Bots</vt:lpstr>
      <vt:lpstr>Speculative vs Non-Speculative Profits</vt:lpstr>
      <vt:lpstr>Speculative vs Non-Speculative Costs</vt:lpstr>
      <vt:lpstr>The Future of MEV</vt:lpstr>
      <vt:lpstr>Sandwiching Revisited</vt:lpstr>
      <vt:lpstr>Cross-Layer Sandwiching Strategy S1 (Classical Sandwiching)</vt:lpstr>
      <vt:lpstr>Cross-Layer Sandwiching Strategy S2 (Hybrid Sandwiching)</vt:lpstr>
      <vt:lpstr>Cross-Layer Sandwiching Strategy S3 (Speculative Sandwiching)</vt:lpstr>
      <vt:lpstr>Assumption 1: Users Emit L2 Swaps via L1</vt:lpstr>
      <vt:lpstr>Assumption 2: Transaction Inclusion Delays</vt:lpstr>
      <vt:lpstr>Validation on Testnet </vt:lpstr>
      <vt:lpstr>Simulated Profit Estimation on Mainnet</vt:lpstr>
      <vt:lpstr>Conclusion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 Torres</dc:creator>
  <cp:lastModifiedBy>Christof Torres</cp:lastModifiedBy>
  <cp:revision>411</cp:revision>
  <dcterms:created xsi:type="dcterms:W3CDTF">2024-09-10T12:42:49Z</dcterms:created>
  <dcterms:modified xsi:type="dcterms:W3CDTF">2026-01-26T15:47:54Z</dcterms:modified>
</cp:coreProperties>
</file>