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Palatino Linotyp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alatinoLinotype-regular.fntdata"/><Relationship Id="rId25" Type="http://schemas.openxmlformats.org/officeDocument/2006/relationships/slide" Target="slides/slide19.xml"/><Relationship Id="rId28" Type="http://schemas.openxmlformats.org/officeDocument/2006/relationships/font" Target="fonts/PalatinoLinotype-italic.fntdata"/><Relationship Id="rId27" Type="http://schemas.openxmlformats.org/officeDocument/2006/relationships/font" Target="fonts/PalatinoLinotype-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alatinoLinotype-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b73d315572_0_120:notes"/>
          <p:cNvSpPr/>
          <p:nvPr>
            <p:ph idx="2" type="sldImg"/>
          </p:nvPr>
        </p:nvSpPr>
        <p:spPr>
          <a:xfrm>
            <a:off x="341313" y="746125"/>
            <a:ext cx="6059400" cy="34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 name="Google Shape;104;g3b73d315572_0_120:notes"/>
          <p:cNvSpPr txBox="1"/>
          <p:nvPr>
            <p:ph idx="1" type="body"/>
          </p:nvPr>
        </p:nvSpPr>
        <p:spPr>
          <a:xfrm>
            <a:off x="340535" y="4405886"/>
            <a:ext cx="6060300" cy="3992100"/>
          </a:xfrm>
          <a:prstGeom prst="rect">
            <a:avLst/>
          </a:prstGeom>
          <a:noFill/>
          <a:ln>
            <a:noFill/>
          </a:ln>
        </p:spPr>
        <p:txBody>
          <a:bodyPr anchorCtr="0" anchor="t" bIns="45350" lIns="90725" spcFirstLastPara="1" rIns="90725" wrap="square" tIns="45350">
            <a:noAutofit/>
          </a:bodyPr>
          <a:lstStyle/>
          <a:p>
            <a:pPr indent="-330200" lvl="0" marL="457200" rtl="0" algn="l">
              <a:lnSpc>
                <a:spcPct val="110000"/>
              </a:lnSpc>
              <a:spcBef>
                <a:spcPts val="0"/>
              </a:spcBef>
              <a:spcAft>
                <a:spcPts val="0"/>
              </a:spcAft>
              <a:buSzPts val="1600"/>
              <a:buChar char="●"/>
            </a:pPr>
            <a:r>
              <a:rPr lang="en" sz="1600"/>
              <a:t>Thank you for having us.</a:t>
            </a:r>
            <a:endParaRPr sz="1600"/>
          </a:p>
          <a:p>
            <a:pPr indent="-330200" lvl="0" marL="457200" rtl="0" algn="l">
              <a:lnSpc>
                <a:spcPct val="110000"/>
              </a:lnSpc>
              <a:spcBef>
                <a:spcPts val="0"/>
              </a:spcBef>
              <a:spcAft>
                <a:spcPts val="0"/>
              </a:spcAft>
              <a:buSzPts val="1600"/>
              <a:buChar char="●"/>
            </a:pPr>
            <a:r>
              <a:rPr lang="en" sz="1600"/>
              <a:t>(Introductions)</a:t>
            </a:r>
            <a:endParaRPr sz="1600"/>
          </a:p>
        </p:txBody>
      </p:sp>
      <p:sp>
        <p:nvSpPr>
          <p:cNvPr id="105" name="Google Shape;105;g3b73d315572_0_120:notes"/>
          <p:cNvSpPr txBox="1"/>
          <p:nvPr>
            <p:ph idx="12" type="sldNum"/>
          </p:nvPr>
        </p:nvSpPr>
        <p:spPr>
          <a:xfrm>
            <a:off x="3776867" y="8647191"/>
            <a:ext cx="2623800" cy="239100"/>
          </a:xfrm>
          <a:prstGeom prst="rect">
            <a:avLst/>
          </a:prstGeom>
          <a:noFill/>
          <a:ln>
            <a:noFill/>
          </a:ln>
        </p:spPr>
        <p:txBody>
          <a:bodyPr anchorCtr="0" anchor="b" bIns="45350" lIns="90725" spcFirstLastPara="1" rIns="90725" wrap="square" tIns="45350">
            <a:noAutofit/>
          </a:bodyPr>
          <a:lstStyle/>
          <a:p>
            <a:pPr indent="0" lvl="0" marL="0" rtl="0" algn="r">
              <a:spcBef>
                <a:spcPts val="0"/>
              </a:spcBef>
              <a:spcAft>
                <a:spcPts val="0"/>
              </a:spcAft>
              <a:buNone/>
            </a:pPr>
            <a:fld id="{00000000-1234-1234-1234-123412341234}" type="slidenum">
              <a:rPr lang="en"/>
              <a:t>‹#›</a:t>
            </a:fld>
            <a:endParaRPr/>
          </a:p>
        </p:txBody>
      </p:sp>
      <p:sp>
        <p:nvSpPr>
          <p:cNvPr id="106" name="Google Shape;106;g3b73d315572_0_120:notes"/>
          <p:cNvSpPr txBox="1"/>
          <p:nvPr>
            <p:ph idx="10" type="dt"/>
          </p:nvPr>
        </p:nvSpPr>
        <p:spPr>
          <a:xfrm>
            <a:off x="3776867" y="257636"/>
            <a:ext cx="2623800" cy="309900"/>
          </a:xfrm>
          <a:prstGeom prst="rect">
            <a:avLst/>
          </a:prstGeom>
          <a:noFill/>
          <a:ln>
            <a:noFill/>
          </a:ln>
        </p:spPr>
        <p:txBody>
          <a:bodyPr anchorCtr="0" anchor="t" bIns="45350" lIns="90725" spcFirstLastPara="1" rIns="90725" wrap="square" tIns="45350">
            <a:noAutofit/>
          </a:bodyPr>
          <a:lstStyle/>
          <a:p>
            <a:pPr indent="0" lvl="0" marL="0" rtl="0" algn="r">
              <a:spcBef>
                <a:spcPts val="0"/>
              </a:spcBef>
              <a:spcAft>
                <a:spcPts val="0"/>
              </a:spcAft>
              <a:buNone/>
            </a:pPr>
            <a:r>
              <a:rPr lang="en"/>
              <a:t>26.03.2025</a:t>
            </a:r>
            <a:endParaRPr/>
          </a:p>
        </p:txBody>
      </p:sp>
      <p:sp>
        <p:nvSpPr>
          <p:cNvPr id="107" name="Google Shape;107;g3b73d315572_0_120:notes"/>
          <p:cNvSpPr txBox="1"/>
          <p:nvPr>
            <p:ph idx="11" type="ftr"/>
          </p:nvPr>
        </p:nvSpPr>
        <p:spPr>
          <a:xfrm>
            <a:off x="340535" y="8647191"/>
            <a:ext cx="2550000" cy="239100"/>
          </a:xfrm>
          <a:prstGeom prst="rect">
            <a:avLst/>
          </a:prstGeom>
          <a:noFill/>
          <a:ln>
            <a:noFill/>
          </a:ln>
        </p:spPr>
        <p:txBody>
          <a:bodyPr anchorCtr="0" anchor="b" bIns="45350" lIns="90725" spcFirstLastPara="1" rIns="90725" wrap="square" tIns="45350">
            <a:noAutofit/>
          </a:bodyPr>
          <a:lstStyle/>
          <a:p>
            <a:pPr indent="0" lvl="0" marL="0" rtl="0" algn="l">
              <a:spcBef>
                <a:spcPts val="0"/>
              </a:spcBef>
              <a:spcAft>
                <a:spcPts val="0"/>
              </a:spcAft>
              <a:buNone/>
            </a:pPr>
            <a:r>
              <a:t/>
            </a:r>
            <a:endParaRPr/>
          </a:p>
        </p:txBody>
      </p:sp>
      <p:sp>
        <p:nvSpPr>
          <p:cNvPr id="108" name="Google Shape;108;g3b73d315572_0_120:notes"/>
          <p:cNvSpPr txBox="1"/>
          <p:nvPr>
            <p:ph idx="3" type="hdr"/>
          </p:nvPr>
        </p:nvSpPr>
        <p:spPr>
          <a:xfrm>
            <a:off x="340535" y="257636"/>
            <a:ext cx="2550000" cy="309900"/>
          </a:xfrm>
          <a:prstGeom prst="rect">
            <a:avLst/>
          </a:prstGeom>
          <a:noFill/>
          <a:ln>
            <a:noFill/>
          </a:ln>
        </p:spPr>
        <p:txBody>
          <a:bodyPr anchorCtr="0" anchor="t" bIns="45350" lIns="90725" spcFirstLastPara="1" rIns="90725" wrap="square" tIns="4535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73d315572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b73d315572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Another approach could be to introduce a stability pool akin to the AAVE Umbrella model.</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Revenues are utilized to subsidize liquidity provision to the stability pool through external liquidity providers.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Again, any residual losses exceeding the stability pool’s capacity are again socialized among the lenders.</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1200"/>
              </a:spcAft>
              <a:buNone/>
            </a:pPr>
            <a:r>
              <a:rPr lang="en" sz="1600">
                <a:solidFill>
                  <a:schemeClr val="dk1"/>
                </a:solidFill>
                <a:latin typeface="Palatino Linotype"/>
                <a:ea typeface="Palatino Linotype"/>
                <a:cs typeface="Palatino Linotype"/>
                <a:sym typeface="Palatino Linotype"/>
              </a:rPr>
              <a:t>[2min]</a:t>
            </a:r>
            <a:endParaRPr sz="16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b73d315572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b73d315572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So, how do we evaluate these different design options:</a:t>
            </a:r>
            <a:endParaRPr sz="1600">
              <a:solidFill>
                <a:schemeClr val="dk1"/>
              </a:solidFill>
              <a:latin typeface="Palatino Linotype"/>
              <a:ea typeface="Palatino Linotype"/>
              <a:cs typeface="Palatino Linotype"/>
              <a:sym typeface="Palatino Linotype"/>
            </a:endParaRPr>
          </a:p>
          <a:p>
            <a:pPr indent="0" lvl="0" marL="45720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We implement them</a:t>
            </a:r>
            <a:r>
              <a:rPr lang="en" sz="1600">
                <a:solidFill>
                  <a:schemeClr val="dk1"/>
                </a:solidFill>
                <a:latin typeface="Palatino Linotype"/>
                <a:ea typeface="Palatino Linotype"/>
                <a:cs typeface="Palatino Linotype"/>
                <a:sym typeface="Palatino Linotype"/>
              </a:rPr>
              <a:t> in a simple discrete-time stochastic model of the Folks Finance protocol with heterogeneous borrowers and lenders.</a:t>
            </a:r>
            <a:endParaRPr sz="1600">
              <a:solidFill>
                <a:schemeClr val="dk1"/>
              </a:solidFill>
              <a:latin typeface="Palatino Linotype"/>
              <a:ea typeface="Palatino Linotype"/>
              <a:cs typeface="Palatino Linotype"/>
              <a:sym typeface="Palatino Linotype"/>
            </a:endParaRPr>
          </a:p>
          <a:p>
            <a:pPr indent="0" lvl="0" marL="45720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We then run numeric simulations of this model and compare outcomes with a baseline version that replicates the current version of the Folks Finance protocol with only utilization-based interest rate schedules.</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The time constraint doesn’t allow me to go into full detail on the model, but let me give you a flavour of the most important modeling decisions and assumptions:</a:t>
            </a:r>
            <a:endParaRPr sz="1600">
              <a:solidFill>
                <a:schemeClr val="dk1"/>
              </a:solidFill>
              <a:latin typeface="Palatino Linotype"/>
              <a:ea typeface="Palatino Linotype"/>
              <a:cs typeface="Palatino Linotype"/>
              <a:sym typeface="Palatino Linotype"/>
            </a:endParaRPr>
          </a:p>
          <a:p>
            <a:pPr indent="0" lvl="0" marL="91440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Noto Sans Symbols"/>
              <a:buChar char="●"/>
            </a:pPr>
            <a:r>
              <a:rPr b="1" lang="en" sz="1600">
                <a:solidFill>
                  <a:schemeClr val="dk1"/>
                </a:solidFill>
                <a:latin typeface="Palatino Linotype"/>
                <a:ea typeface="Palatino Linotype"/>
                <a:cs typeface="Palatino Linotype"/>
                <a:sym typeface="Palatino Linotype"/>
              </a:rPr>
              <a:t>The highest degree of detail in the model is in regards to how we model borrowing behaviour. </a:t>
            </a:r>
            <a:endParaRPr b="1" sz="1600">
              <a:solidFill>
                <a:schemeClr val="dk1"/>
              </a:solidFill>
              <a:latin typeface="Palatino Linotype"/>
              <a:ea typeface="Palatino Linotype"/>
              <a:cs typeface="Palatino Linotype"/>
              <a:sym typeface="Palatino Linotype"/>
            </a:endParaRPr>
          </a:p>
          <a:p>
            <a:pPr indent="0" lvl="0" marL="914400" rtl="0" algn="l">
              <a:lnSpc>
                <a:spcPct val="110000"/>
              </a:lnSpc>
              <a:spcBef>
                <a:spcPts val="300"/>
              </a:spcBef>
              <a:spcAft>
                <a:spcPts val="0"/>
              </a:spcAft>
              <a:buNone/>
            </a:pPr>
            <a:r>
              <a:t/>
            </a:r>
            <a:endParaRPr b="1"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Noto Sans Symbols"/>
              <a:buChar char="●"/>
            </a:pPr>
            <a:r>
              <a:rPr lang="en" sz="1600">
                <a:solidFill>
                  <a:schemeClr val="dk1"/>
                </a:solidFill>
                <a:latin typeface="Palatino Linotype"/>
                <a:ea typeface="Palatino Linotype"/>
                <a:cs typeface="Palatino Linotype"/>
                <a:sym typeface="Palatino Linotype"/>
              </a:rPr>
              <a:t>We model borrowers as optimizing their debt and collateral demand subject to the stochastic development of macro variables (ETH price, risk free rate, borrowing costs in the overall lending market, etc.).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Noto Sans Symbols"/>
              <a:buChar char="●"/>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Noto Sans Symbols"/>
              <a:buChar char="●"/>
            </a:pPr>
            <a:r>
              <a:rPr lang="en" sz="1600">
                <a:solidFill>
                  <a:schemeClr val="dk1"/>
                </a:solidFill>
                <a:latin typeface="Palatino Linotype"/>
                <a:ea typeface="Palatino Linotype"/>
                <a:cs typeface="Palatino Linotype"/>
                <a:sym typeface="Palatino Linotype"/>
              </a:rPr>
              <a:t>Their choice of optimal debt depends on </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rgbClr val="CC0000"/>
              </a:buClr>
              <a:buSzPts val="1600"/>
              <a:buFont typeface="Noto Sans Symbols"/>
              <a:buChar char="○"/>
            </a:pPr>
            <a:r>
              <a:rPr lang="en" sz="1600">
                <a:solidFill>
                  <a:schemeClr val="dk1"/>
                </a:solidFill>
                <a:latin typeface="Palatino Linotype"/>
                <a:ea typeface="Palatino Linotype"/>
                <a:cs typeface="Palatino Linotype"/>
                <a:sym typeface="Palatino Linotype"/>
              </a:rPr>
              <a:t>individual heterogenous risk preferences (which are modeled as a target health factors), </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rgbClr val="CC0000"/>
              </a:buClr>
              <a:buSzPts val="1600"/>
              <a:buFont typeface="Noto Sans Symbols"/>
              <a:buChar char="○"/>
            </a:pPr>
            <a:r>
              <a:rPr lang="en" sz="1600">
                <a:solidFill>
                  <a:schemeClr val="dk1"/>
                </a:solidFill>
                <a:latin typeface="Palatino Linotype"/>
                <a:ea typeface="Palatino Linotype"/>
                <a:cs typeface="Palatino Linotype"/>
                <a:sym typeface="Palatino Linotype"/>
              </a:rPr>
              <a:t>the opportunity cost of locking in collateral, </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rgbClr val="CC0000"/>
              </a:buClr>
              <a:buSzPts val="1600"/>
              <a:buFont typeface="Noto Sans Symbols"/>
              <a:buChar char="○"/>
            </a:pPr>
            <a:r>
              <a:rPr lang="en" sz="1600">
                <a:solidFill>
                  <a:schemeClr val="dk1"/>
                </a:solidFill>
                <a:latin typeface="Palatino Linotype"/>
                <a:ea typeface="Palatino Linotype"/>
                <a:cs typeface="Palatino Linotype"/>
                <a:sym typeface="Palatino Linotype"/>
              </a:rPr>
              <a:t>and the borrowing interest rates relative to external markets.</a:t>
            </a:r>
            <a:endParaRPr sz="1600">
              <a:solidFill>
                <a:schemeClr val="dk1"/>
              </a:solidFill>
              <a:latin typeface="Palatino Linotype"/>
              <a:ea typeface="Palatino Linotype"/>
              <a:cs typeface="Palatino Linotype"/>
              <a:sym typeface="Palatino Linotype"/>
            </a:endParaRPr>
          </a:p>
          <a:p>
            <a:pPr indent="0" lvl="0" marL="137160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Noto Sans Symbols"/>
              <a:buChar char="●"/>
            </a:pPr>
            <a:r>
              <a:rPr b="1" lang="en" sz="1600">
                <a:solidFill>
                  <a:schemeClr val="dk1"/>
                </a:solidFill>
                <a:latin typeface="Palatino Linotype"/>
                <a:ea typeface="Palatino Linotype"/>
                <a:cs typeface="Palatino Linotype"/>
                <a:sym typeface="Palatino Linotype"/>
              </a:rPr>
              <a:t>Lenders have a simpler underlying choice structure, they simply </a:t>
            </a:r>
            <a:r>
              <a:rPr lang="en" sz="1600">
                <a:solidFill>
                  <a:schemeClr val="dk1"/>
                </a:solidFill>
                <a:latin typeface="Palatino Linotype"/>
                <a:ea typeface="Palatino Linotype"/>
                <a:cs typeface="Palatino Linotype"/>
                <a:sym typeface="Palatino Linotype"/>
              </a:rPr>
              <a:t>adjust capital supply based on protocol yield versus outside options.</a:t>
            </a:r>
            <a:endParaRPr sz="1600">
              <a:solidFill>
                <a:schemeClr val="dk1"/>
              </a:solidFill>
              <a:latin typeface="Palatino Linotype"/>
              <a:ea typeface="Palatino Linotype"/>
              <a:cs typeface="Palatino Linotype"/>
              <a:sym typeface="Palatino Linotype"/>
            </a:endParaRPr>
          </a:p>
          <a:p>
            <a:pPr indent="0" lvl="0" marL="45720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We have some slides in the appendix that show the mathematical definition of the state update functions for lender and borrowers, as well as the parameter settings we choose for these. Happy to go into more detail on this if there is interest.</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rPr lang="en" sz="1600">
                <a:solidFill>
                  <a:schemeClr val="dk1"/>
                </a:solidFill>
                <a:latin typeface="Palatino Linotype"/>
                <a:ea typeface="Palatino Linotype"/>
                <a:cs typeface="Palatino Linotype"/>
                <a:sym typeface="Palatino Linotype"/>
              </a:rPr>
              <a:t>[2 min]</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300"/>
              </a:spcAft>
              <a:buNone/>
            </a:pPr>
            <a:r>
              <a:t/>
            </a:r>
            <a:endParaRPr sz="16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b73d315572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b73d315572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So let’s look at the some of the more interesting preliminary results we </a:t>
            </a:r>
            <a:r>
              <a:rPr lang="en" sz="1600">
                <a:latin typeface="Palatino Linotype"/>
                <a:ea typeface="Palatino Linotype"/>
                <a:cs typeface="Palatino Linotype"/>
                <a:sym typeface="Palatino Linotype"/>
              </a:rPr>
              <a:t>arrive at:</a:t>
            </a:r>
            <a:endParaRPr sz="1600">
              <a:latin typeface="Palatino Linotype"/>
              <a:ea typeface="Palatino Linotype"/>
              <a:cs typeface="Palatino Linotype"/>
              <a:sym typeface="Palatino Linotype"/>
            </a:endParaRPr>
          </a:p>
          <a:p>
            <a:pPr indent="0" lvl="0" marL="0" rtl="0" algn="l">
              <a:spcBef>
                <a:spcPts val="0"/>
              </a:spcBef>
              <a:spcAft>
                <a:spcPts val="0"/>
              </a:spcAft>
              <a:buNone/>
            </a:pPr>
            <a:r>
              <a:t/>
            </a:r>
            <a:endParaRPr sz="1600">
              <a:latin typeface="Palatino Linotype"/>
              <a:ea typeface="Palatino Linotype"/>
              <a:cs typeface="Palatino Linotype"/>
              <a:sym typeface="Palatino Linotype"/>
            </a:endParaRPr>
          </a:p>
          <a:p>
            <a:pPr indent="0" lvl="0" marL="0" rtl="0" algn="l">
              <a:spcBef>
                <a:spcPts val="0"/>
              </a:spcBef>
              <a:spcAft>
                <a:spcPts val="0"/>
              </a:spcAft>
              <a:buNone/>
            </a:pPr>
            <a:r>
              <a:t/>
            </a:r>
            <a:endParaRPr sz="1600">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The figure you see here illustrates the average change of aggregate borrowing demand and protocol revenue across different simulation runs runs and for different choices of risk premium parameters k, alpha 0 as well as the new CF relative to the baseline utilization-only model of the Folks Finance protocol.</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 key finding is that introducing higher allowable collateral factors alongside a health factor–based risk premium does not universally lead to increased borrowing demand. </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We find that the most pronounced expansion in demand—representing a 1.5% to 2% increase in total borrowing—occurs in regimes where substantial CF liberalization relative to the baseline is paired with a moderate risk premium. </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these configurations, the total protocol income rising by up to 30% (given a moderate retention rate of 10%).</a:t>
            </a:r>
            <a:endParaRPr sz="1600">
              <a:solidFill>
                <a:schemeClr val="dk1"/>
              </a:solidFill>
              <a:latin typeface="Palatino Linotype"/>
              <a:ea typeface="Palatino Linotype"/>
              <a:cs typeface="Palatino Linotype"/>
              <a:sym typeface="Palatino Linotype"/>
            </a:endParaRPr>
          </a:p>
          <a:p>
            <a:pPr indent="0" lvl="0" marL="457200" rtl="0" algn="just">
              <a:lnSpc>
                <a:spcPct val="115000"/>
              </a:lnSpc>
              <a:spcBef>
                <a:spcPts val="1200"/>
              </a:spcBef>
              <a:spcAft>
                <a:spcPts val="0"/>
              </a:spcAft>
              <a:buNone/>
            </a:pPr>
            <a:r>
              <a:rPr lang="en" sz="1600">
                <a:solidFill>
                  <a:schemeClr val="dk1"/>
                </a:solidFill>
                <a:latin typeface="Palatino Linotype"/>
                <a:ea typeface="Palatino Linotype"/>
                <a:cs typeface="Palatino Linotype"/>
                <a:sym typeface="Palatino Linotype"/>
              </a:rPr>
              <a:t>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Conversely, stricter risk premium regimes (characterized by higher k and alpha 0) generate a contractionary effect, where the increased cost of capital suppresses borrowing demand and yields only marginal revenue gains relative to the baseline.</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Based on this result, the obvious question is, can a moderate risk tax be used to mitigate addition risks of undercollateralized liquidations.</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0"/>
              </a:spcAft>
              <a:buNone/>
            </a:pPr>
            <a:r>
              <a:rPr lang="en" sz="1600">
                <a:solidFill>
                  <a:schemeClr val="dk1"/>
                </a:solidFill>
                <a:latin typeface="Palatino Linotype"/>
                <a:ea typeface="Palatino Linotype"/>
                <a:cs typeface="Palatino Linotype"/>
                <a:sym typeface="Palatino Linotype"/>
              </a:rPr>
              <a:t>[2min]</a:t>
            </a:r>
            <a:endParaRPr sz="1600">
              <a:solidFill>
                <a:schemeClr val="dk1"/>
              </a:solidFill>
              <a:latin typeface="Palatino Linotype"/>
              <a:ea typeface="Palatino Linotype"/>
              <a:cs typeface="Palatino Linotype"/>
              <a:sym typeface="Palatino Linotype"/>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b73d315572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b73d315572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Thats </a:t>
            </a:r>
            <a:r>
              <a:rPr lang="en" sz="1600">
                <a:solidFill>
                  <a:schemeClr val="dk1"/>
                </a:solidFill>
                <a:latin typeface="Palatino Linotype"/>
                <a:ea typeface="Palatino Linotype"/>
                <a:cs typeface="Palatino Linotype"/>
                <a:sym typeface="Palatino Linotype"/>
              </a:rPr>
              <a:t>exactly</a:t>
            </a:r>
            <a:r>
              <a:rPr lang="en" sz="1600">
                <a:solidFill>
                  <a:schemeClr val="dk1"/>
                </a:solidFill>
                <a:latin typeface="Palatino Linotype"/>
                <a:ea typeface="Palatino Linotype"/>
                <a:cs typeface="Palatino Linotype"/>
                <a:sym typeface="Palatino Linotype"/>
              </a:rPr>
              <a:t> what we do here</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We assess how the three redistribution mechanisms mentioned above are able to mitigate losses from undercollateralized liquidations across varying price volatility regimes of the collateral asset</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What you see here is the average lender losses from undercollateralied liquidations across simulation runs for </a:t>
            </a:r>
            <a:r>
              <a:rPr lang="en" sz="1600">
                <a:solidFill>
                  <a:schemeClr val="dk1"/>
                </a:solidFill>
                <a:latin typeface="Palatino Linotype"/>
                <a:ea typeface="Palatino Linotype"/>
                <a:cs typeface="Palatino Linotype"/>
                <a:sym typeface="Palatino Linotype"/>
              </a:rPr>
              <a:t>different</a:t>
            </a:r>
            <a:r>
              <a:rPr lang="en" sz="1600">
                <a:solidFill>
                  <a:schemeClr val="dk1"/>
                </a:solidFill>
                <a:latin typeface="Palatino Linotype"/>
                <a:ea typeface="Palatino Linotype"/>
                <a:cs typeface="Palatino Linotype"/>
                <a:sym typeface="Palatino Linotype"/>
              </a:rPr>
              <a:t> redistribution mechanisms and underlying volatility of the collateral asset.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We compare this to the </a:t>
            </a:r>
            <a:r>
              <a:rPr lang="en" sz="1600">
                <a:solidFill>
                  <a:schemeClr val="dk1"/>
                </a:solidFill>
                <a:latin typeface="Palatino Linotype"/>
                <a:ea typeface="Palatino Linotype"/>
                <a:cs typeface="Palatino Linotype"/>
                <a:sym typeface="Palatino Linotype"/>
              </a:rPr>
              <a:t>simulations of the current folks finance protocol settings (the baseline).</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As expected, our results indicate that in low-volatility environments, the choice of redistribution mechanism is largely neutral, as liquidation events are infrequent.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However, as price volatility of the collateral asset increases, the structural design becomes a primary determinant of protocol resilience.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Particularly, both the “Direct Yield Distribution Lenders” and “Treasury model of the Stability Pool” models exhibit a failure to contain tail risk in high volatility environments and moderate risk premium specifications, with lender losses exceeding baseline levels, suggesting these designs cannot fully offset the systemic risk introduced by higher collateral factors CF and moderate risk premiums.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contrast, the mechanism utilizing risk premiums to incentivize external liquidity provision to the stability fund maintains stability levels comparable to the baseline, even under high volatility. </a:t>
            </a:r>
            <a:endParaRPr sz="1600">
              <a:solidFill>
                <a:schemeClr val="dk1"/>
              </a:solidFill>
              <a:latin typeface="Palatino Linotype"/>
              <a:ea typeface="Palatino Linotype"/>
              <a:cs typeface="Palatino Linotype"/>
              <a:sym typeface="Palatino Linotype"/>
            </a:endParaRPr>
          </a:p>
          <a:p>
            <a:pPr indent="0" lvl="0" marL="0" rtl="0" algn="l">
              <a:spcBef>
                <a:spcPts val="1200"/>
              </a:spcBef>
              <a:spcAft>
                <a:spcPts val="0"/>
              </a:spcAft>
              <a:buNone/>
            </a:pPr>
            <a:r>
              <a:rPr lang="en"/>
              <a:t>[2 min]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b73d315572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b73d315572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So what do these results show us?</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Our simulation results demonstrate that liberalizing collateral constraints—when paired with a risk premium - can under the right circumstances expand borrowing demand and protocol revenue.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However, this introduces heightened risk of undercollateralized liquidations, as the risk premium alone fails to fully internalize the negative externalities associated with lower collateralization, even when it is reserved by the protocol to cover shortfall risks.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Rather, utilizing risk premium revenues to incentivize a dedicated stability pool, akin to the umbrella model employed by AAVE, may achieve a sufficient loss buffer to maintain lender loss profiles comparable to the status quo.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Overall, the results provide initial evidence that combining capital efficiency gains with robust risk-pricing and stability buffers could offer a viable path for protocol growth without compromising systemic integrity.</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Of course, these results are not nearly enough to think about a concrete application:</a:t>
            </a:r>
            <a:endParaRPr sz="1600">
              <a:solidFill>
                <a:schemeClr val="dk1"/>
              </a:solidFill>
              <a:latin typeface="Palatino Linotype"/>
              <a:ea typeface="Palatino Linotype"/>
              <a:cs typeface="Palatino Linotype"/>
              <a:sym typeface="Palatino Linotype"/>
            </a:endParaRPr>
          </a:p>
          <a:p>
            <a:pPr indent="-330200" lvl="1" marL="9144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Currently, the stochastic processes in the background are relatively naive, we would need to calibrate them using empirical data</a:t>
            </a:r>
            <a:endParaRPr sz="1600">
              <a:solidFill>
                <a:schemeClr val="dk1"/>
              </a:solidFill>
              <a:latin typeface="Palatino Linotype"/>
              <a:ea typeface="Palatino Linotype"/>
              <a:cs typeface="Palatino Linotype"/>
              <a:sym typeface="Palatino Linotype"/>
            </a:endParaRPr>
          </a:p>
          <a:p>
            <a:pPr indent="-330200" lvl="1" marL="9144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Also, we would need to think about implementation in more detail. Considerations like gas costs and operational complexity are important limitations when it comes to deployment, and these aspects are not sufficiently covered in the model.</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1200"/>
              </a:spcAft>
              <a:buNone/>
            </a:pPr>
            <a:r>
              <a:rPr lang="en" sz="1600">
                <a:solidFill>
                  <a:schemeClr val="dk1"/>
                </a:solidFill>
                <a:latin typeface="Palatino Linotype"/>
                <a:ea typeface="Palatino Linotype"/>
                <a:cs typeface="Palatino Linotype"/>
                <a:sym typeface="Palatino Linotype"/>
              </a:rPr>
              <a:t>[2 min]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b73d315572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b73d31557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0000"/>
              </a:lnSpc>
              <a:spcBef>
                <a:spcPts val="0"/>
              </a:spcBef>
              <a:spcAft>
                <a:spcPts val="30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bb6a27da1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bb6a27da1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just">
              <a:lnSpc>
                <a:spcPct val="110000"/>
              </a:lnSpc>
              <a:spcBef>
                <a:spcPts val="0"/>
              </a:spcBef>
              <a:spcAft>
                <a:spcPts val="0"/>
              </a:spcAft>
              <a:buClr>
                <a:schemeClr val="dk1"/>
              </a:buClr>
              <a:buSzPts val="1600"/>
              <a:buFont typeface="Palatino Linotype"/>
              <a:buChar char="●"/>
            </a:pPr>
            <a:r>
              <a:rPr b="1" lang="en" sz="1600">
                <a:solidFill>
                  <a:schemeClr val="dk1"/>
                </a:solidFill>
                <a:latin typeface="Palatino Linotype"/>
                <a:ea typeface="Palatino Linotype"/>
                <a:cs typeface="Palatino Linotype"/>
                <a:sym typeface="Palatino Linotype"/>
              </a:rPr>
              <a:t>Capital Efficiency Differential: </a:t>
            </a:r>
            <a:r>
              <a:rPr lang="en" sz="1600">
                <a:solidFill>
                  <a:schemeClr val="dk1"/>
                </a:solidFill>
                <a:latin typeface="Palatino Linotype"/>
                <a:ea typeface="Palatino Linotype"/>
                <a:cs typeface="Palatino Linotype"/>
                <a:sym typeface="Palatino Linotype"/>
              </a:rPr>
              <a:t>The first term compares the collateral factor on Folks Finance to the collateral factor available in the broader market (e.g. AAVE). A positive difference indicates that Folks offers greater capital efficiency than market alternatives, all else being equal, which increases borrowing demand, and as such the amount of collateral supplied by the borrower.</a:t>
            </a:r>
            <a:endParaRPr sz="1600">
              <a:solidFill>
                <a:schemeClr val="dk1"/>
              </a:solidFill>
              <a:latin typeface="Palatino Linotype"/>
              <a:ea typeface="Palatino Linotype"/>
              <a:cs typeface="Palatino Linotype"/>
              <a:sym typeface="Palatino Linotype"/>
            </a:endParaRPr>
          </a:p>
          <a:p>
            <a:pPr indent="-330200" lvl="0" marL="457200" rtl="0" algn="just">
              <a:lnSpc>
                <a:spcPct val="110000"/>
              </a:lnSpc>
              <a:spcBef>
                <a:spcPts val="400"/>
              </a:spcBef>
              <a:spcAft>
                <a:spcPts val="0"/>
              </a:spcAft>
              <a:buClr>
                <a:schemeClr val="dk1"/>
              </a:buClr>
              <a:buSzPts val="1600"/>
              <a:buFont typeface="Palatino Linotype"/>
              <a:buChar char="●"/>
            </a:pPr>
            <a:r>
              <a:rPr b="1" lang="en" sz="1600">
                <a:solidFill>
                  <a:schemeClr val="dk1"/>
                </a:solidFill>
                <a:latin typeface="Palatino Linotype"/>
                <a:ea typeface="Palatino Linotype"/>
                <a:cs typeface="Palatino Linotype"/>
                <a:sym typeface="Palatino Linotype"/>
              </a:rPr>
              <a:t>Collateral Cost Differential:</a:t>
            </a:r>
            <a:r>
              <a:rPr lang="en" sz="1600">
                <a:solidFill>
                  <a:schemeClr val="dk1"/>
                </a:solidFill>
                <a:latin typeface="Palatino Linotype"/>
                <a:ea typeface="Palatino Linotype"/>
                <a:cs typeface="Palatino Linotype"/>
                <a:sym typeface="Palatino Linotype"/>
              </a:rPr>
              <a:t> The second term compares the annual percentage yields on the borrower's collateral between Folks and the market. If the APY on Folks is lower, it implies a lower opportunity cost for supplying collateral, thereby increasing the borrower’s incentive to use Folks. In the following, we assume for simplicity that there is no difference in collateral yields between Folks and the market</a:t>
            </a:r>
            <a:endParaRPr sz="1600">
              <a:solidFill>
                <a:schemeClr val="dk1"/>
              </a:solidFill>
              <a:latin typeface="Palatino Linotype"/>
              <a:ea typeface="Palatino Linotype"/>
              <a:cs typeface="Palatino Linotype"/>
              <a:sym typeface="Palatino Linotype"/>
            </a:endParaRPr>
          </a:p>
          <a:p>
            <a:pPr indent="-330200" lvl="0" marL="457200" rtl="0" algn="just">
              <a:lnSpc>
                <a:spcPct val="110000"/>
              </a:lnSpc>
              <a:spcBef>
                <a:spcPts val="400"/>
              </a:spcBef>
              <a:spcAft>
                <a:spcPts val="0"/>
              </a:spcAft>
              <a:buClr>
                <a:schemeClr val="dk1"/>
              </a:buClr>
              <a:buSzPts val="1600"/>
              <a:buFont typeface="Palatino Linotype"/>
              <a:buChar char="●"/>
            </a:pPr>
            <a:r>
              <a:rPr b="1" lang="en" sz="1600">
                <a:solidFill>
                  <a:schemeClr val="dk1"/>
                </a:solidFill>
                <a:latin typeface="Palatino Linotype"/>
                <a:ea typeface="Palatino Linotype"/>
                <a:cs typeface="Palatino Linotype"/>
                <a:sym typeface="Palatino Linotype"/>
              </a:rPr>
              <a:t>Effective Borrowing Cost Differential:</a:t>
            </a:r>
            <a:r>
              <a:rPr lang="en" sz="1600">
                <a:solidFill>
                  <a:schemeClr val="dk1"/>
                </a:solidFill>
                <a:latin typeface="Palatino Linotype"/>
                <a:ea typeface="Palatino Linotype"/>
                <a:cs typeface="Palatino Linotype"/>
                <a:sym typeface="Palatino Linotype"/>
              </a:rPr>
              <a:t> The third term compares the effective borrowing interest rate faced by the borrower on Folks to that of market alternatives, accounting for the current utilization Ut and interest rate schedule rUt. A lower effective rate on Folks implies reduced borrowing costs, which again increases the supply of collateral from borrower i, everything else held equal.</a:t>
            </a:r>
            <a:endParaRPr sz="1600">
              <a:solidFill>
                <a:schemeClr val="dk1"/>
              </a:solidFill>
              <a:latin typeface="Palatino Linotype"/>
              <a:ea typeface="Palatino Linotype"/>
              <a:cs typeface="Palatino Linotype"/>
              <a:sym typeface="Palatino Linotype"/>
            </a:endParaRPr>
          </a:p>
          <a:p>
            <a:pPr indent="0" lvl="0" marL="0" rtl="0" algn="l">
              <a:spcBef>
                <a:spcPts val="4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b9fb33dc6d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b9fb33dc6d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b9fb33dc6d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b9fb33dc6d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0000"/>
              </a:lnSpc>
              <a:spcBef>
                <a:spcPts val="0"/>
              </a:spcBef>
              <a:spcAft>
                <a:spcPts val="0"/>
              </a:spcAft>
              <a:buClr>
                <a:schemeClr val="dk1"/>
              </a:buClr>
              <a:buSzPts val="1600"/>
              <a:buFont typeface="Noto Sans Symbols"/>
              <a:buChar char="▪"/>
            </a:pPr>
            <a:r>
              <a:rPr b="1" lang="en" sz="1600">
                <a:solidFill>
                  <a:schemeClr val="dk1"/>
                </a:solidFill>
                <a:latin typeface="Palatino Linotype"/>
                <a:ea typeface="Palatino Linotype"/>
                <a:cs typeface="Palatino Linotype"/>
                <a:sym typeface="Palatino Linotype"/>
              </a:rPr>
              <a:t>Lenders </a:t>
            </a:r>
            <a:r>
              <a:rPr lang="en" sz="1600">
                <a:solidFill>
                  <a:schemeClr val="dk1"/>
                </a:solidFill>
                <a:latin typeface="Palatino Linotype"/>
                <a:ea typeface="Palatino Linotype"/>
                <a:cs typeface="Palatino Linotype"/>
                <a:sym typeface="Palatino Linotype"/>
              </a:rPr>
              <a:t>adjust capital supply based on protocol yield versus outside options</a:t>
            </a:r>
            <a:endParaRPr sz="1600">
              <a:solidFill>
                <a:schemeClr val="dk1"/>
              </a:solidFill>
              <a:latin typeface="Palatino Linotype"/>
              <a:ea typeface="Palatino Linotype"/>
              <a:cs typeface="Palatino Linotype"/>
              <a:sym typeface="Palatino Linotype"/>
            </a:endParaRPr>
          </a:p>
          <a:p>
            <a:pPr indent="0" lvl="0" marL="0" rtl="0" algn="l">
              <a:spcBef>
                <a:spcPts val="3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b9fb33dc6d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b9fb33dc6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980248d3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b980248d3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First, we would like to give you an overview of what we would like to present to you today:</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(Most) lending protocols rely on uniform pricing based on utilization rates. This is a good solution in that these pricing models are able to balance supply and demand for borrowing capital.</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However, most of these platforms also require borrowers to be highly overcollateralized, which imposes a cost on borrowers.</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As such, the do not account for idiosyncratic risk preferences of individual users. This leads to adverse selection and prevents welfare-maximizing capital allocation.</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The question we ask ourselves here, in the specific context of the Folks Finance lending platform is: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Could it be possible to loosen collateral requirements and price in the risk externalities that may arise? Can this enhance market volumes and system stability?</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To do this, we model different design approaches to this question and develop a simple Monte Carlo-based scenario analyses to evaluate protocol outcomes and resilience.</a:t>
            </a:r>
            <a:endParaRPr sz="1600">
              <a:solidFill>
                <a:schemeClr val="dk1"/>
              </a:solidFill>
              <a:latin typeface="Palatino Linotype"/>
              <a:ea typeface="Palatino Linotype"/>
              <a:cs typeface="Palatino Linotype"/>
              <a:sym typeface="Palatino Linotype"/>
            </a:endParaRPr>
          </a:p>
          <a:p>
            <a:pPr indent="0" lvl="0" marL="45720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short, our results suggest: In designing such a pricing scheme, there appears to be a clear trade-off between incentivizing additional borrowing to the platform and system stability in terms of preventing lender losses. However, we propose that </a:t>
            </a:r>
            <a:endParaRPr sz="16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b91bf47da1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b91bf47da1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1950" lvl="0" marL="457200" rtl="0" algn="l">
              <a:lnSpc>
                <a:spcPct val="110000"/>
              </a:lnSpc>
              <a:spcBef>
                <a:spcPts val="0"/>
              </a:spcBef>
              <a:spcAft>
                <a:spcPts val="0"/>
              </a:spcAft>
              <a:buClr>
                <a:schemeClr val="dk1"/>
              </a:buClr>
              <a:buSzPts val="2100"/>
              <a:buFont typeface="Noto Sans Symbols"/>
              <a:buChar char="●"/>
            </a:pPr>
            <a:r>
              <a:rPr lang="en" sz="1600"/>
              <a:t>AA:</a:t>
            </a:r>
            <a:endParaRPr sz="1600"/>
          </a:p>
          <a:p>
            <a:pPr indent="-361950" lvl="0" marL="457200" rtl="0" algn="l">
              <a:lnSpc>
                <a:spcPct val="110000"/>
              </a:lnSpc>
              <a:spcBef>
                <a:spcPts val="0"/>
              </a:spcBef>
              <a:spcAft>
                <a:spcPts val="0"/>
              </a:spcAft>
              <a:buClr>
                <a:schemeClr val="dk1"/>
              </a:buClr>
              <a:buSzPts val="2100"/>
              <a:buFont typeface="Noto Sans Symbols"/>
              <a:buChar char="●"/>
            </a:pPr>
            <a:r>
              <a:rPr lang="en" sz="1600"/>
              <a:t>First, we would like to give you some context about Folks Finance and give you some background on our motivation.</a:t>
            </a:r>
            <a:endParaRPr sz="1600"/>
          </a:p>
          <a:p>
            <a:pPr indent="-349250" lvl="0" marL="457200" rtl="0" algn="l">
              <a:lnSpc>
                <a:spcPct val="110000"/>
              </a:lnSpc>
              <a:spcBef>
                <a:spcPts val="0"/>
              </a:spcBef>
              <a:spcAft>
                <a:spcPts val="0"/>
              </a:spcAft>
              <a:buClr>
                <a:schemeClr val="dk1"/>
              </a:buClr>
              <a:buSzPts val="1900"/>
              <a:buFont typeface="Noto Sans Symbols"/>
              <a:buChar char="●"/>
            </a:pPr>
            <a:r>
              <a:rPr lang="en" sz="1600"/>
              <a:t>….</a:t>
            </a: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b988b4e73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b988b4e73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0000"/>
              </a:lnSpc>
              <a:spcBef>
                <a:spcPts val="0"/>
              </a:spcBef>
              <a:spcAft>
                <a:spcPts val="0"/>
              </a:spcAft>
              <a:buClr>
                <a:schemeClr val="dk1"/>
              </a:buClr>
              <a:buSzPts val="1600"/>
              <a:buFont typeface="Noto Sans Symbols"/>
              <a:buChar char="●"/>
            </a:pPr>
            <a:r>
              <a:rPr lang="en" sz="1600">
                <a:solidFill>
                  <a:schemeClr val="dk1"/>
                </a:solidFill>
                <a:latin typeface="Palatino Linotype"/>
                <a:ea typeface="Palatino Linotype"/>
                <a:cs typeface="Palatino Linotype"/>
                <a:sym typeface="Palatino Linotype"/>
              </a:rPr>
              <a:t>Folks Finance and other lending protocols are multi-sided platforms, acting as intermediaries between interdependent groups (in particular, lenders and borrowers).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The main challenge for a platform with cross-network effects is to bring all user groups on board.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Successful lending protocols are an attractive proposition for both </a:t>
            </a:r>
            <a:r>
              <a:rPr i="1" lang="en" sz="1600">
                <a:solidFill>
                  <a:schemeClr val="dk1"/>
                </a:solidFill>
                <a:latin typeface="Palatino Linotype"/>
                <a:ea typeface="Palatino Linotype"/>
                <a:cs typeface="Palatino Linotype"/>
                <a:sym typeface="Palatino Linotype"/>
              </a:rPr>
              <a:t>borrowers</a:t>
            </a:r>
            <a:r>
              <a:rPr lang="en" sz="1600">
                <a:solidFill>
                  <a:schemeClr val="dk1"/>
                </a:solidFill>
                <a:latin typeface="Palatino Linotype"/>
                <a:ea typeface="Palatino Linotype"/>
                <a:cs typeface="Palatino Linotype"/>
                <a:sym typeface="Palatino Linotype"/>
              </a:rPr>
              <a:t> and </a:t>
            </a:r>
            <a:r>
              <a:rPr i="1" lang="en" sz="1600">
                <a:solidFill>
                  <a:schemeClr val="dk1"/>
                </a:solidFill>
                <a:latin typeface="Palatino Linotype"/>
                <a:ea typeface="Palatino Linotype"/>
                <a:cs typeface="Palatino Linotype"/>
                <a:sym typeface="Palatino Linotype"/>
              </a:rPr>
              <a:t>lenders.</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Notably, the platform must determine its pricing strategy, which is crucial for influencing various groups to join.</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practice, lending platforms set the interest rate 𝑖 based on the so-called utilisation ratio 𝑈, which describes how much of the available assets in a pool (deposited amount) are borrowed.</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addition, protocols typically set uniform collateralization requirement. They are set </a:t>
            </a:r>
            <a:r>
              <a:rPr lang="en" sz="1600">
                <a:solidFill>
                  <a:schemeClr val="dk1"/>
                </a:solidFill>
                <a:latin typeface="Palatino Linotype"/>
                <a:ea typeface="Palatino Linotype"/>
                <a:cs typeface="Palatino Linotype"/>
                <a:sym typeface="Palatino Linotype"/>
              </a:rPr>
              <a:t>high enough such that the risk of undercollateralized liquidations are sufficiently low.</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This is of course costly for borrowers, who may have opportunity costs on the collateral they are required to provide.</a:t>
            </a:r>
            <a:endParaRPr sz="16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b73d315572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b73d315572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particular, in setting the collateral factor (i.e. t</a:t>
            </a:r>
            <a:r>
              <a:rPr lang="en" sz="1600">
                <a:solidFill>
                  <a:schemeClr val="dk1"/>
                </a:solidFill>
                <a:latin typeface="Palatino Linotype"/>
                <a:ea typeface="Palatino Linotype"/>
                <a:cs typeface="Palatino Linotype"/>
                <a:sym typeface="Palatino Linotype"/>
              </a:rPr>
              <a:t>he maximum percentage of the collateral value that a borrower is allowed to borrow), the protocol has to balance borrower and lender incentives.</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On the one hand, borrowers are looking to optimize capital efficiency. Locking in high amounts of collateral relative to what they can borrow obviously creates opportunity costs.</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On the other hand, lenders might prefer high collateral factors, since the want to mitigate the risk of undercollateralized liquidations, and them losing a part of their deposit.</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As we said, this</a:t>
            </a:r>
            <a:r>
              <a:rPr lang="en" sz="1600">
                <a:solidFill>
                  <a:schemeClr val="dk1"/>
                </a:solidFill>
                <a:latin typeface="Palatino Linotype"/>
                <a:ea typeface="Palatino Linotype"/>
                <a:cs typeface="Palatino Linotype"/>
                <a:sym typeface="Palatino Linotype"/>
              </a:rPr>
              <a:t> trade-off is typically not incorporated in current pricing models, it is simply subject to the collateral factor set at the protocol level.</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Borrow rates depend only on utilization U, NOT on individual risk preferences</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So one could argue that the CF is simple set conservatively high</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One possible solution and one we want to investigate with our research here is that one could think about price differentiation at the borrower level. In particular, price differentiation based on borrower risk and collateralization  preferences: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Borrowers who wish to minimize the collateral they have to lock up, pay an additional premium and this risk premium compensates lenders for the additional risk they carry.</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[2.15min]</a:t>
            </a:r>
            <a:endParaRPr sz="16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b988b4e73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b988b4e73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There are obviously several ways one could think about designing such a solution.</a:t>
            </a:r>
            <a:endParaRPr sz="1600">
              <a:latin typeface="Palatino Linotype"/>
              <a:ea typeface="Palatino Linotype"/>
              <a:cs typeface="Palatino Linotype"/>
              <a:sym typeface="Palatino Linotype"/>
            </a:endParaRPr>
          </a:p>
          <a:p>
            <a:pPr indent="0" lvl="0" marL="457200" rtl="0" algn="l">
              <a:spcBef>
                <a:spcPts val="0"/>
              </a:spcBef>
              <a:spcAft>
                <a:spcPts val="0"/>
              </a:spcAft>
              <a:buNone/>
            </a:pPr>
            <a:r>
              <a:t/>
            </a:r>
            <a:endParaRPr sz="1600">
              <a:latin typeface="Palatino Linotype"/>
              <a:ea typeface="Palatino Linotype"/>
              <a:cs typeface="Palatino Linotype"/>
              <a:sym typeface="Palatino Linotype"/>
            </a:endParaRPr>
          </a:p>
          <a:p>
            <a:pPr indent="-330200" lvl="0" marL="457200" rtl="0" algn="l">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One idea we explore in the following has two basic components:</a:t>
            </a:r>
            <a:endParaRPr sz="1600">
              <a:latin typeface="Palatino Linotype"/>
              <a:ea typeface="Palatino Linotype"/>
              <a:cs typeface="Palatino Linotype"/>
              <a:sym typeface="Palatino Linotype"/>
            </a:endParaRPr>
          </a:p>
          <a:p>
            <a:pPr indent="-330200" lvl="1" marL="914400" rtl="0" algn="l">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1. Lowering collateral requirements at the protocol level → higher collateral factor for a given collateral asset</a:t>
            </a:r>
            <a:endParaRPr sz="1600">
              <a:latin typeface="Palatino Linotype"/>
              <a:ea typeface="Palatino Linotype"/>
              <a:cs typeface="Palatino Linotype"/>
              <a:sym typeface="Palatino Linotype"/>
            </a:endParaRPr>
          </a:p>
          <a:p>
            <a:pPr indent="-330200" lvl="1" marL="914400" rtl="0" algn="l">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And 2. We introduce a risk premium schedule that depends on an individual borrowers health factor</a:t>
            </a:r>
            <a:endParaRPr sz="1600">
              <a:latin typeface="Palatino Linotype"/>
              <a:ea typeface="Palatino Linotype"/>
              <a:cs typeface="Palatino Linotype"/>
              <a:sym typeface="Palatino Linotype"/>
            </a:endParaRPr>
          </a:p>
          <a:p>
            <a:pPr indent="-330200" lvl="1" marL="914400" rtl="0" algn="l">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In effect, the borrower pays an additional premium when they borrow close to the maximum borrowable amount</a:t>
            </a:r>
            <a:r>
              <a:rPr lang="en" sz="1600">
                <a:latin typeface="Palatino Linotype"/>
                <a:ea typeface="Palatino Linotype"/>
                <a:cs typeface="Palatino Linotype"/>
                <a:sym typeface="Palatino Linotype"/>
              </a:rPr>
              <a:t>, and as such pays a price for the increased risk they pose for lenders on the platform.</a:t>
            </a:r>
            <a:endParaRPr sz="1600">
              <a:latin typeface="Palatino Linotype"/>
              <a:ea typeface="Palatino Linotype"/>
              <a:cs typeface="Palatino Linotype"/>
              <a:sym typeface="Palatino Linotype"/>
            </a:endParaRPr>
          </a:p>
          <a:p>
            <a:pPr indent="0" lvl="0" marL="0" rtl="0" algn="l">
              <a:spcBef>
                <a:spcPts val="0"/>
              </a:spcBef>
              <a:spcAft>
                <a:spcPts val="0"/>
              </a:spcAft>
              <a:buNone/>
            </a:pPr>
            <a:r>
              <a:t/>
            </a:r>
            <a:endParaRPr sz="1600">
              <a:latin typeface="Palatino Linotype"/>
              <a:ea typeface="Palatino Linotype"/>
              <a:cs typeface="Palatino Linotype"/>
              <a:sym typeface="Palatino Linotype"/>
            </a:endParaRPr>
          </a:p>
          <a:p>
            <a:pPr indent="-330200" lvl="0" marL="4572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On this basis, we ask several research questions:</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The first is h</a:t>
            </a:r>
            <a:r>
              <a:rPr lang="en" sz="1600">
                <a:solidFill>
                  <a:schemeClr val="dk1"/>
                </a:solidFill>
                <a:latin typeface="Palatino Linotype"/>
                <a:ea typeface="Palatino Linotype"/>
                <a:cs typeface="Palatino Linotype"/>
                <a:sym typeface="Palatino Linotype"/>
              </a:rPr>
              <a:t>ow such a change to the protocol could potentially affect borrowing incentives, assets supplied to the protocol, as well as protocol revenues? → Does it make sense from an economic perspective?</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And two, we ask how these new revenues from the risk-premium scheme should be optimally redistributed, preferably in a way that preserve protocol stability.</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To do this, we first define a design space that captures several risk-premium parameter settings, as well as different options for redistribution of risk-premium revenues, incorporate them in a simple model, and perform numerical simulations.</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300"/>
              </a:spcAft>
              <a:buNone/>
            </a:pPr>
            <a:r>
              <a:rPr lang="en" sz="1600">
                <a:solidFill>
                  <a:schemeClr val="dk1"/>
                </a:solidFill>
                <a:latin typeface="Palatino Linotype"/>
                <a:ea typeface="Palatino Linotype"/>
                <a:cs typeface="Palatino Linotype"/>
                <a:sym typeface="Palatino Linotype"/>
              </a:rPr>
              <a:t>[2min] → shorten a bit</a:t>
            </a:r>
            <a:endParaRPr sz="16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b91bf47da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b91bf47da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0000"/>
              </a:lnSpc>
              <a:spcBef>
                <a:spcPts val="0"/>
              </a:spcBef>
              <a:spcAft>
                <a:spcPts val="0"/>
              </a:spcAft>
              <a:buClr>
                <a:schemeClr val="dk1"/>
              </a:buClr>
              <a:buSzPts val="1600"/>
              <a:buFont typeface="Noto Sans Symbols"/>
              <a:buChar char="●"/>
            </a:pPr>
            <a:r>
              <a:rPr lang="en" sz="1600">
                <a:solidFill>
                  <a:schemeClr val="dk1"/>
                </a:solidFill>
                <a:latin typeface="Palatino Linotype"/>
                <a:ea typeface="Palatino Linotype"/>
                <a:cs typeface="Palatino Linotype"/>
                <a:sym typeface="Palatino Linotype"/>
              </a:rPr>
              <a:t>So, let me give you a </a:t>
            </a:r>
            <a:r>
              <a:rPr lang="en" sz="1600">
                <a:solidFill>
                  <a:schemeClr val="dk1"/>
                </a:solidFill>
                <a:latin typeface="Palatino Linotype"/>
                <a:ea typeface="Palatino Linotype"/>
                <a:cs typeface="Palatino Linotype"/>
                <a:sym typeface="Palatino Linotype"/>
              </a:rPr>
              <a:t>general overview of the specific design of the risk premium we consider.</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First, based on discussions with Folks Finance, we believe an </a:t>
            </a:r>
            <a:r>
              <a:rPr b="1" lang="en" sz="1600">
                <a:solidFill>
                  <a:schemeClr val="dk1"/>
                </a:solidFill>
                <a:latin typeface="Palatino Linotype"/>
                <a:ea typeface="Palatino Linotype"/>
                <a:cs typeface="Palatino Linotype"/>
                <a:sym typeface="Palatino Linotype"/>
              </a:rPr>
              <a:t>additive approach</a:t>
            </a:r>
            <a:r>
              <a:rPr lang="en" sz="1600">
                <a:solidFill>
                  <a:schemeClr val="dk1"/>
                </a:solidFill>
                <a:latin typeface="Palatino Linotype"/>
                <a:ea typeface="Palatino Linotype"/>
                <a:cs typeface="Palatino Linotype"/>
                <a:sym typeface="Palatino Linotype"/>
              </a:rPr>
              <a:t> could be most appropriate.</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This means we leave the current utilization-based interest rate schedule, which has been proven successful unchanged.</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chemeClr val="dk1"/>
              </a:buClr>
              <a:buSzPts val="1600"/>
              <a:buFont typeface="Palatino Linotype"/>
              <a:buChar char="○"/>
            </a:pPr>
            <a:r>
              <a:rPr b="1" lang="en" sz="1600">
                <a:solidFill>
                  <a:schemeClr val="dk1"/>
                </a:solidFill>
                <a:latin typeface="Palatino Linotype"/>
                <a:ea typeface="Palatino Linotype"/>
                <a:cs typeface="Palatino Linotype"/>
                <a:sym typeface="Palatino Linotype"/>
              </a:rPr>
              <a:t>We simply add a risk premium component </a:t>
            </a:r>
            <a:r>
              <a:rPr lang="en" sz="1600">
                <a:solidFill>
                  <a:schemeClr val="dk1"/>
                </a:solidFill>
                <a:latin typeface="Palatino Linotype"/>
                <a:ea typeface="Palatino Linotype"/>
                <a:cs typeface="Palatino Linotype"/>
                <a:sym typeface="Palatino Linotype"/>
              </a:rPr>
              <a:t>to the borrowers interest rate schedule, which depends on their health factor.</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The health factor is defined as the r</a:t>
            </a:r>
            <a:r>
              <a:rPr b="1" lang="en" sz="1600">
                <a:solidFill>
                  <a:schemeClr val="dk1"/>
                </a:solidFill>
                <a:latin typeface="Palatino Linotype"/>
                <a:ea typeface="Palatino Linotype"/>
                <a:cs typeface="Palatino Linotype"/>
                <a:sym typeface="Palatino Linotype"/>
              </a:rPr>
              <a:t>atio between</a:t>
            </a:r>
            <a:r>
              <a:rPr lang="en" sz="1600">
                <a:solidFill>
                  <a:schemeClr val="dk1"/>
                </a:solidFill>
                <a:latin typeface="Palatino Linotype"/>
                <a:ea typeface="Palatino Linotype"/>
                <a:cs typeface="Palatino Linotype"/>
                <a:sym typeface="Palatino Linotype"/>
              </a:rPr>
              <a:t> the </a:t>
            </a:r>
            <a:r>
              <a:rPr b="1" lang="en" sz="1600">
                <a:solidFill>
                  <a:schemeClr val="dk1"/>
                </a:solidFill>
                <a:latin typeface="Palatino Linotype"/>
                <a:ea typeface="Palatino Linotype"/>
                <a:cs typeface="Palatino Linotype"/>
                <a:sym typeface="Palatino Linotype"/>
              </a:rPr>
              <a:t>borrowable amount</a:t>
            </a:r>
            <a:r>
              <a:rPr lang="en" sz="1600">
                <a:solidFill>
                  <a:schemeClr val="dk1"/>
                </a:solidFill>
                <a:latin typeface="Palatino Linotype"/>
                <a:ea typeface="Palatino Linotype"/>
                <a:cs typeface="Palatino Linotype"/>
                <a:sym typeface="Palatino Linotype"/>
              </a:rPr>
              <a:t> (the value of the collateral times the collateral factor) and the value of the borrowed assets.</a:t>
            </a:r>
            <a:endParaRPr sz="1600">
              <a:solidFill>
                <a:schemeClr val="dk1"/>
              </a:solidFill>
              <a:latin typeface="Palatino Linotype"/>
              <a:ea typeface="Palatino Linotype"/>
              <a:cs typeface="Palatino Linotype"/>
              <a:sym typeface="Palatino Linotype"/>
            </a:endParaRPr>
          </a:p>
          <a:p>
            <a:pPr indent="-330200" lvl="2" marL="13716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When the health factor is large → risk of liquidation is low</a:t>
            </a:r>
            <a:endParaRPr sz="1600">
              <a:solidFill>
                <a:schemeClr val="dk1"/>
              </a:solidFill>
              <a:latin typeface="Palatino Linotype"/>
              <a:ea typeface="Palatino Linotype"/>
              <a:cs typeface="Palatino Linotype"/>
              <a:sym typeface="Palatino Linotype"/>
            </a:endParaRPr>
          </a:p>
          <a:p>
            <a:pPr indent="-330200" lvl="2" marL="13716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When the health factor is low → risk of liquidation is high (already a small movement in the price/value of the collateral can lead to the </a:t>
            </a:r>
            <a:r>
              <a:rPr lang="en" sz="1600">
                <a:solidFill>
                  <a:schemeClr val="dk1"/>
                </a:solidFill>
                <a:latin typeface="Palatino Linotype"/>
                <a:ea typeface="Palatino Linotype"/>
                <a:cs typeface="Palatino Linotype"/>
                <a:sym typeface="Palatino Linotype"/>
              </a:rPr>
              <a:t>liquidation</a:t>
            </a:r>
            <a:r>
              <a:rPr lang="en" sz="1600">
                <a:solidFill>
                  <a:schemeClr val="dk1"/>
                </a:solidFill>
                <a:latin typeface="Palatino Linotype"/>
                <a:ea typeface="Palatino Linotype"/>
                <a:cs typeface="Palatino Linotype"/>
                <a:sym typeface="Palatino Linotype"/>
              </a:rPr>
              <a:t> of the position</a:t>
            </a:r>
            <a:endParaRPr sz="1600">
              <a:solidFill>
                <a:schemeClr val="dk1"/>
              </a:solidFill>
              <a:latin typeface="Palatino Linotype"/>
              <a:ea typeface="Palatino Linotype"/>
              <a:cs typeface="Palatino Linotype"/>
              <a:sym typeface="Palatino Linotype"/>
            </a:endParaRPr>
          </a:p>
          <a:p>
            <a:pPr indent="-330200" lvl="2" marL="13716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If the health factor drops below 1, </a:t>
            </a:r>
            <a:r>
              <a:rPr lang="en" sz="1600">
                <a:solidFill>
                  <a:schemeClr val="dk1"/>
                </a:solidFill>
                <a:latin typeface="Palatino Linotype"/>
                <a:ea typeface="Palatino Linotype"/>
                <a:cs typeface="Palatino Linotype"/>
                <a:sym typeface="Palatino Linotype"/>
              </a:rPr>
              <a:t>liquidation</a:t>
            </a:r>
            <a:r>
              <a:rPr lang="en" sz="1600">
                <a:solidFill>
                  <a:schemeClr val="dk1"/>
                </a:solidFill>
                <a:latin typeface="Palatino Linotype"/>
                <a:ea typeface="Palatino Linotype"/>
                <a:cs typeface="Palatino Linotype"/>
                <a:sym typeface="Palatino Linotype"/>
              </a:rPr>
              <a:t> is possible → this does not change!</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terms of the functional form of the risk-premium schedule, we make the following general assumptions:</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rgbClr val="CC0000"/>
              </a:buClr>
              <a:buSzPts val="1600"/>
              <a:buFont typeface="Noto Sans Symbols"/>
              <a:buChar char="○"/>
            </a:pPr>
            <a:r>
              <a:rPr lang="en" sz="1600">
                <a:solidFill>
                  <a:schemeClr val="dk1"/>
                </a:solidFill>
                <a:latin typeface="Palatino Linotype"/>
                <a:ea typeface="Palatino Linotype"/>
                <a:cs typeface="Palatino Linotype"/>
                <a:sym typeface="Palatino Linotype"/>
              </a:rPr>
              <a:t>I</a:t>
            </a:r>
            <a:r>
              <a:rPr lang="en" sz="1600">
                <a:solidFill>
                  <a:schemeClr val="dk1"/>
                </a:solidFill>
                <a:latin typeface="Palatino Linotype"/>
                <a:ea typeface="Palatino Linotype"/>
                <a:cs typeface="Palatino Linotype"/>
                <a:sym typeface="Palatino Linotype"/>
              </a:rPr>
              <a:t>ncreases as collateralization / health factor declines</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Is strictly non-negative (no subsidies for low risk)</a:t>
            </a:r>
            <a:endParaRPr sz="1600">
              <a:solidFill>
                <a:schemeClr val="dk1"/>
              </a:solidFill>
              <a:latin typeface="Palatino Linotype"/>
              <a:ea typeface="Palatino Linotype"/>
              <a:cs typeface="Palatino Linotype"/>
              <a:sym typeface="Palatino Linotype"/>
            </a:endParaRPr>
          </a:p>
          <a:p>
            <a:pPr indent="-330200" lvl="1" marL="914400" rtl="0" algn="l">
              <a:lnSpc>
                <a:spcPct val="110000"/>
              </a:lnSpc>
              <a:spcBef>
                <a:spcPts val="0"/>
              </a:spcBef>
              <a:spcAft>
                <a:spcPts val="0"/>
              </a:spcAft>
              <a:buClr>
                <a:srgbClr val="CC0000"/>
              </a:buClr>
              <a:buSzPts val="1600"/>
              <a:buFont typeface="Noto Sans Symbols"/>
              <a:buChar char="○"/>
            </a:pPr>
            <a:r>
              <a:rPr lang="en" sz="1600">
                <a:solidFill>
                  <a:schemeClr val="dk1"/>
                </a:solidFill>
                <a:latin typeface="Palatino Linotype"/>
                <a:ea typeface="Palatino Linotype"/>
                <a:cs typeface="Palatino Linotype"/>
                <a:sym typeface="Palatino Linotype"/>
              </a:rPr>
              <a:t>Can potentially be non-linear, so can exponentially penalize riskier positions</a:t>
            </a:r>
            <a:endParaRPr sz="1600">
              <a:solidFill>
                <a:schemeClr val="dk1"/>
              </a:solidFill>
              <a:latin typeface="Palatino Linotype"/>
              <a:ea typeface="Palatino Linotype"/>
              <a:cs typeface="Palatino Linotype"/>
              <a:sym typeface="Palatino Linotype"/>
            </a:endParaRPr>
          </a:p>
          <a:p>
            <a:pPr indent="0" lvl="0" marL="91440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330200" lvl="0" marL="457200" rtl="0" algn="l">
              <a:lnSpc>
                <a:spcPct val="110000"/>
              </a:lnSpc>
              <a:spcBef>
                <a:spcPts val="3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following, we evaluate different parameter settings and investigate their impact on protocol level outcomes.</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0"/>
              </a:spcAft>
              <a:buNone/>
            </a:pPr>
            <a:r>
              <a:t/>
            </a:r>
            <a:endParaRPr sz="1600">
              <a:solidFill>
                <a:schemeClr val="dk1"/>
              </a:solidFill>
              <a:latin typeface="Palatino Linotype"/>
              <a:ea typeface="Palatino Linotype"/>
              <a:cs typeface="Palatino Linotype"/>
              <a:sym typeface="Palatino Linotype"/>
            </a:endParaRPr>
          </a:p>
          <a:p>
            <a:pPr indent="0" lvl="0" marL="0" rtl="0" algn="l">
              <a:lnSpc>
                <a:spcPct val="110000"/>
              </a:lnSpc>
              <a:spcBef>
                <a:spcPts val="300"/>
              </a:spcBef>
              <a:spcAft>
                <a:spcPts val="300"/>
              </a:spcAft>
              <a:buNone/>
            </a:pPr>
            <a:r>
              <a:rPr lang="en" sz="1600">
                <a:solidFill>
                  <a:schemeClr val="dk1"/>
                </a:solidFill>
                <a:latin typeface="Palatino Linotype"/>
                <a:ea typeface="Palatino Linotype"/>
                <a:cs typeface="Palatino Linotype"/>
                <a:sym typeface="Palatino Linotype"/>
              </a:rPr>
              <a:t>[2:30 min]</a:t>
            </a:r>
            <a:endParaRPr sz="16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b73d315572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b73d315572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As we outline earlier, we also want to think about the optimal way to redistribute the </a:t>
            </a:r>
            <a:r>
              <a:rPr lang="en" sz="1600">
                <a:solidFill>
                  <a:schemeClr val="dk1"/>
                </a:solidFill>
                <a:latin typeface="Palatino Linotype"/>
                <a:ea typeface="Palatino Linotype"/>
                <a:cs typeface="Palatino Linotype"/>
                <a:sym typeface="Palatino Linotype"/>
              </a:rPr>
              <a:t>additional revenues from the risk premium.</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general, we explore two options.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One is to retain the current structure of the Folks Finance protocol and simply redistribute the additional revenues to lenders, subject to a small retention fee.</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This mechanism increases the nominal interest rate received by lenders but offers no additional stability mechanism. </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this case, we simply assume that the additional interest provided to lenders is enough to compensate them for the additional risk they carry.</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1200"/>
              </a:spcAft>
              <a:buNone/>
            </a:pPr>
            <a:r>
              <a:rPr lang="en" sz="1600">
                <a:solidFill>
                  <a:schemeClr val="dk1"/>
                </a:solidFill>
                <a:latin typeface="Palatino Linotype"/>
                <a:ea typeface="Palatino Linotype"/>
                <a:cs typeface="Palatino Linotype"/>
                <a:sym typeface="Palatino Linotype"/>
              </a:rPr>
              <a:t>[0.5 min]</a:t>
            </a:r>
            <a:endParaRPr sz="1600">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b73d315572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b73d315572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120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Another approach could be to, instead of creating additional yields for lenders, we use the revenues to introduce new stability mechanisms, which can, in addition to the incentives created by the risk premiums themselves, aid in maintaining protocol stability.</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particular, we are thinking </a:t>
            </a:r>
            <a:r>
              <a:rPr lang="en" sz="1600">
                <a:solidFill>
                  <a:schemeClr val="dk1"/>
                </a:solidFill>
                <a:latin typeface="Palatino Linotype"/>
                <a:ea typeface="Palatino Linotype"/>
                <a:cs typeface="Palatino Linotype"/>
                <a:sym typeface="Palatino Linotype"/>
              </a:rPr>
              <a:t>about</a:t>
            </a:r>
            <a:r>
              <a:rPr lang="en" sz="1600">
                <a:solidFill>
                  <a:schemeClr val="dk1"/>
                </a:solidFill>
                <a:latin typeface="Palatino Linotype"/>
                <a:ea typeface="Palatino Linotype"/>
                <a:cs typeface="Palatino Linotype"/>
                <a:sym typeface="Palatino Linotype"/>
              </a:rPr>
              <a:t> retaining risk premiums in a stability pool.</a:t>
            </a:r>
            <a:endParaRPr sz="1600">
              <a:solidFill>
                <a:schemeClr val="dk1"/>
              </a:solidFill>
              <a:latin typeface="Palatino Linotype"/>
              <a:ea typeface="Palatino Linotype"/>
              <a:cs typeface="Palatino Linotype"/>
              <a:sym typeface="Palatino Linotype"/>
            </a:endParaRPr>
          </a:p>
          <a:p>
            <a:pPr indent="-330200" lvl="0" marL="457200" rtl="0" algn="just">
              <a:lnSpc>
                <a:spcPct val="115000"/>
              </a:lnSpc>
              <a:spcBef>
                <a:spcPts val="0"/>
              </a:spcBef>
              <a:spcAft>
                <a:spcPts val="0"/>
              </a:spcAft>
              <a:buClr>
                <a:schemeClr val="dk1"/>
              </a:buClr>
              <a:buSzPts val="1600"/>
              <a:buFont typeface="Palatino Linotype"/>
              <a:buChar char="●"/>
            </a:pPr>
            <a:r>
              <a:rPr b="1" lang="en" sz="1600">
                <a:solidFill>
                  <a:schemeClr val="dk1"/>
                </a:solidFill>
                <a:latin typeface="Palatino Linotype"/>
                <a:ea typeface="Palatino Linotype"/>
                <a:cs typeface="Palatino Linotype"/>
                <a:sym typeface="Palatino Linotype"/>
              </a:rPr>
              <a:t>One version of this is depicted here: </a:t>
            </a:r>
            <a:endParaRPr b="1" sz="1600">
              <a:solidFill>
                <a:schemeClr val="dk1"/>
              </a:solidFill>
              <a:latin typeface="Palatino Linotype"/>
              <a:ea typeface="Palatino Linotype"/>
              <a:cs typeface="Palatino Linotype"/>
              <a:sym typeface="Palatino Linotype"/>
            </a:endParaRPr>
          </a:p>
          <a:p>
            <a:pPr indent="-330200" lvl="1" marL="9144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Risk premiums are sequestered into a reserve designed to absorb capital shortfalls from undercollateralized liquidations, akin to a treasury.</a:t>
            </a:r>
            <a:endParaRPr sz="1600">
              <a:solidFill>
                <a:schemeClr val="dk1"/>
              </a:solidFill>
              <a:latin typeface="Palatino Linotype"/>
              <a:ea typeface="Palatino Linotype"/>
              <a:cs typeface="Palatino Linotype"/>
              <a:sym typeface="Palatino Linotype"/>
            </a:endParaRPr>
          </a:p>
          <a:p>
            <a:pPr indent="-330200" lvl="1" marL="914400" rtl="0" algn="just">
              <a:lnSpc>
                <a:spcPct val="115000"/>
              </a:lnSpc>
              <a:spcBef>
                <a:spcPts val="0"/>
              </a:spcBef>
              <a:spcAft>
                <a:spcPts val="0"/>
              </a:spcAft>
              <a:buClr>
                <a:schemeClr val="dk1"/>
              </a:buClr>
              <a:buSzPts val="1600"/>
              <a:buFont typeface="Palatino Linotype"/>
              <a:buChar char="○"/>
            </a:pPr>
            <a:r>
              <a:rPr lang="en" sz="1600">
                <a:solidFill>
                  <a:schemeClr val="dk1"/>
                </a:solidFill>
                <a:latin typeface="Palatino Linotype"/>
                <a:ea typeface="Palatino Linotype"/>
                <a:cs typeface="Palatino Linotype"/>
                <a:sym typeface="Palatino Linotype"/>
              </a:rPr>
              <a:t>In this regime, the reserve acts as a primary buffer. Residual losses exceeding the fund’s capacity are socialized among lenders.</a:t>
            </a:r>
            <a:endParaRPr sz="1600">
              <a:solidFill>
                <a:schemeClr val="dk1"/>
              </a:solidFill>
              <a:latin typeface="Palatino Linotype"/>
              <a:ea typeface="Palatino Linotype"/>
              <a:cs typeface="Palatino Linotype"/>
              <a:sym typeface="Palatino Linotype"/>
            </a:endParaRPr>
          </a:p>
          <a:p>
            <a:pPr indent="0" lvl="0" marL="0" rtl="0" algn="just">
              <a:lnSpc>
                <a:spcPct val="115000"/>
              </a:lnSpc>
              <a:spcBef>
                <a:spcPts val="1200"/>
              </a:spcBef>
              <a:spcAft>
                <a:spcPts val="12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showMasterSp="0">
  <p:cSld name="Titel">
    <p:spTree>
      <p:nvGrpSpPr>
        <p:cNvPr id="58" name="Shape 58"/>
        <p:cNvGrpSpPr/>
        <p:nvPr/>
      </p:nvGrpSpPr>
      <p:grpSpPr>
        <a:xfrm>
          <a:off x="0" y="0"/>
          <a:ext cx="0" cy="0"/>
          <a:chOff x="0" y="0"/>
          <a:chExt cx="0" cy="0"/>
        </a:xfrm>
      </p:grpSpPr>
      <p:sp>
        <p:nvSpPr>
          <p:cNvPr id="59" name="Google Shape;59;p14"/>
          <p:cNvSpPr txBox="1"/>
          <p:nvPr>
            <p:ph type="ctrTitle"/>
          </p:nvPr>
        </p:nvSpPr>
        <p:spPr>
          <a:xfrm>
            <a:off x="755576" y="1597820"/>
            <a:ext cx="7702500" cy="337800"/>
          </a:xfrm>
          <a:prstGeom prst="rect">
            <a:avLst/>
          </a:prstGeom>
          <a:noFill/>
          <a:ln>
            <a:noFill/>
          </a:ln>
        </p:spPr>
        <p:txBody>
          <a:bodyPr anchorCtr="0" anchor="t" bIns="27000" lIns="27000" spcFirstLastPara="1" rIns="27000" wrap="square" tIns="27000">
            <a:noAutofit/>
          </a:bodyPr>
          <a:lstStyle>
            <a:lvl1pPr lvl="0" algn="l">
              <a:lnSpc>
                <a:spcPct val="90000"/>
              </a:lnSpc>
              <a:spcBef>
                <a:spcPts val="0"/>
              </a:spcBef>
              <a:spcAft>
                <a:spcPts val="0"/>
              </a:spcAft>
              <a:buClr>
                <a:schemeClr val="dk1"/>
              </a:buClr>
              <a:buSzPts val="2100"/>
              <a:buFont typeface="Palatino Linotype"/>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14"/>
          <p:cNvSpPr txBox="1"/>
          <p:nvPr>
            <p:ph idx="1" type="subTitle"/>
          </p:nvPr>
        </p:nvSpPr>
        <p:spPr>
          <a:xfrm>
            <a:off x="755576" y="2571750"/>
            <a:ext cx="7702500" cy="1101900"/>
          </a:xfrm>
          <a:prstGeom prst="rect">
            <a:avLst/>
          </a:prstGeom>
          <a:noFill/>
          <a:ln>
            <a:noFill/>
          </a:ln>
        </p:spPr>
        <p:txBody>
          <a:bodyPr anchorCtr="0" anchor="t" bIns="27000" lIns="27000" spcFirstLastPara="1" rIns="27000" wrap="square" tIns="27000">
            <a:noAutofit/>
          </a:bodyPr>
          <a:lstStyle>
            <a:lvl1pPr lvl="0" algn="l">
              <a:lnSpc>
                <a:spcPct val="110000"/>
              </a:lnSpc>
              <a:spcBef>
                <a:spcPts val="0"/>
              </a:spcBef>
              <a:spcAft>
                <a:spcPts val="0"/>
              </a:spcAft>
              <a:buClr>
                <a:schemeClr val="dk1"/>
              </a:buClr>
              <a:buSzPts val="1200"/>
              <a:buNone/>
              <a:defRPr/>
            </a:lvl1pPr>
            <a:lvl2pPr lvl="1" algn="l">
              <a:lnSpc>
                <a:spcPct val="110000"/>
              </a:lnSpc>
              <a:spcBef>
                <a:spcPts val="300"/>
              </a:spcBef>
              <a:spcAft>
                <a:spcPts val="0"/>
              </a:spcAft>
              <a:buSzPts val="1400"/>
              <a:buChar char="▪"/>
              <a:defRPr/>
            </a:lvl2pPr>
            <a:lvl3pPr lvl="2" algn="l">
              <a:lnSpc>
                <a:spcPct val="110000"/>
              </a:lnSpc>
              <a:spcBef>
                <a:spcPts val="300"/>
              </a:spcBef>
              <a:spcAft>
                <a:spcPts val="0"/>
              </a:spcAft>
              <a:buSzPts val="1400"/>
              <a:buChar char="−"/>
              <a:defRPr/>
            </a:lvl3pPr>
            <a:lvl4pPr lvl="3" algn="l">
              <a:lnSpc>
                <a:spcPct val="110000"/>
              </a:lnSpc>
              <a:spcBef>
                <a:spcPts val="300"/>
              </a:spcBef>
              <a:spcAft>
                <a:spcPts val="0"/>
              </a:spcAft>
              <a:buClr>
                <a:schemeClr val="dk1"/>
              </a:buClr>
              <a:buSzPts val="1400"/>
              <a:buChar char="−"/>
              <a:defRPr/>
            </a:lvl4pPr>
            <a:lvl5pPr lvl="4" algn="l">
              <a:lnSpc>
                <a:spcPct val="110000"/>
              </a:lnSpc>
              <a:spcBef>
                <a:spcPts val="300"/>
              </a:spcBef>
              <a:spcAft>
                <a:spcPts val="0"/>
              </a:spcAft>
              <a:buClr>
                <a:schemeClr val="dk1"/>
              </a:buClr>
              <a:buSzPts val="1400"/>
              <a:buChar char="−"/>
              <a:defRPr/>
            </a:lvl5pPr>
            <a:lvl6pPr lvl="5" algn="l">
              <a:lnSpc>
                <a:spcPct val="110000"/>
              </a:lnSpc>
              <a:spcBef>
                <a:spcPts val="300"/>
              </a:spcBef>
              <a:spcAft>
                <a:spcPts val="0"/>
              </a:spcAft>
              <a:buClr>
                <a:schemeClr val="dk1"/>
              </a:buClr>
              <a:buSzPts val="1400"/>
              <a:buChar char="−"/>
              <a:defRPr/>
            </a:lvl6pPr>
            <a:lvl7pPr lvl="6" algn="l">
              <a:lnSpc>
                <a:spcPct val="110000"/>
              </a:lnSpc>
              <a:spcBef>
                <a:spcPts val="3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p:txBody>
      </p:sp>
      <p:sp>
        <p:nvSpPr>
          <p:cNvPr id="61" name="Google Shape;61;p14"/>
          <p:cNvSpPr txBox="1"/>
          <p:nvPr>
            <p:ph idx="2" type="body"/>
          </p:nvPr>
        </p:nvSpPr>
        <p:spPr>
          <a:xfrm>
            <a:off x="756047" y="2035969"/>
            <a:ext cx="7702200" cy="372600"/>
          </a:xfrm>
          <a:prstGeom prst="rect">
            <a:avLst/>
          </a:prstGeom>
          <a:noFill/>
          <a:ln>
            <a:noFill/>
          </a:ln>
        </p:spPr>
        <p:txBody>
          <a:bodyPr anchorCtr="0" anchor="t" bIns="27000" lIns="27000" spcFirstLastPara="1" rIns="27000" wrap="square" tIns="27000">
            <a:noAutofit/>
          </a:bodyPr>
          <a:lstStyle>
            <a:lvl1pPr indent="-228600" lvl="0" marL="457200" algn="l">
              <a:lnSpc>
                <a:spcPct val="110000"/>
              </a:lnSpc>
              <a:spcBef>
                <a:spcPts val="0"/>
              </a:spcBef>
              <a:spcAft>
                <a:spcPts val="0"/>
              </a:spcAft>
              <a:buClr>
                <a:srgbClr val="7F7F7F"/>
              </a:buClr>
              <a:buSzPts val="1500"/>
              <a:buNone/>
              <a:defRPr b="1" sz="1500">
                <a:solidFill>
                  <a:srgbClr val="7F7F7F"/>
                </a:solidFill>
                <a:latin typeface="Palatino Linotype"/>
                <a:ea typeface="Palatino Linotype"/>
                <a:cs typeface="Palatino Linotype"/>
                <a:sym typeface="Palatino Linotype"/>
              </a:defRPr>
            </a:lvl1pPr>
            <a:lvl2pPr indent="-317500" lvl="1" marL="914400" algn="l">
              <a:lnSpc>
                <a:spcPct val="110000"/>
              </a:lnSpc>
              <a:spcBef>
                <a:spcPts val="300"/>
              </a:spcBef>
              <a:spcAft>
                <a:spcPts val="0"/>
              </a:spcAft>
              <a:buSzPts val="1400"/>
              <a:buChar char="▪"/>
              <a:defRPr/>
            </a:lvl2pPr>
            <a:lvl3pPr indent="-317500" lvl="2" marL="1371600" algn="l">
              <a:lnSpc>
                <a:spcPct val="110000"/>
              </a:lnSpc>
              <a:spcBef>
                <a:spcPts val="300"/>
              </a:spcBef>
              <a:spcAft>
                <a:spcPts val="0"/>
              </a:spcAft>
              <a:buSzPts val="1400"/>
              <a:buChar char="−"/>
              <a:defRPr/>
            </a:lvl3pPr>
            <a:lvl4pPr indent="-317500" lvl="3" marL="1828800" algn="l">
              <a:lnSpc>
                <a:spcPct val="110000"/>
              </a:lnSpc>
              <a:spcBef>
                <a:spcPts val="300"/>
              </a:spcBef>
              <a:spcAft>
                <a:spcPts val="0"/>
              </a:spcAft>
              <a:buClr>
                <a:schemeClr val="dk1"/>
              </a:buClr>
              <a:buSzPts val="14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62" name="Google Shape;62;p14"/>
          <p:cNvPicPr preferRelativeResize="0"/>
          <p:nvPr/>
        </p:nvPicPr>
        <p:blipFill rotWithShape="1">
          <a:blip r:embed="rId2">
            <a:alphaModFix/>
          </a:blip>
          <a:srcRect b="0" l="0" r="0" t="0"/>
          <a:stretch/>
        </p:blipFill>
        <p:spPr>
          <a:xfrm>
            <a:off x="7017251" y="414671"/>
            <a:ext cx="1440949" cy="400264"/>
          </a:xfrm>
          <a:prstGeom prst="rect">
            <a:avLst/>
          </a:prstGeom>
          <a:noFill/>
          <a:ln>
            <a:noFill/>
          </a:ln>
        </p:spPr>
      </p:pic>
      <p:pic>
        <p:nvPicPr>
          <p:cNvPr id="63" name="Google Shape;63;p14"/>
          <p:cNvPicPr preferRelativeResize="0"/>
          <p:nvPr/>
        </p:nvPicPr>
        <p:blipFill>
          <a:blip r:embed="rId3">
            <a:alphaModFix/>
          </a:blip>
          <a:stretch>
            <a:fillRect/>
          </a:stretch>
        </p:blipFill>
        <p:spPr>
          <a:xfrm>
            <a:off x="7017250" y="814925"/>
            <a:ext cx="1440949" cy="4963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
  <p:cSld name="Zweispaltig">
    <p:spTree>
      <p:nvGrpSpPr>
        <p:cNvPr id="64" name="Shape 64"/>
        <p:cNvGrpSpPr/>
        <p:nvPr/>
      </p:nvGrpSpPr>
      <p:grpSpPr>
        <a:xfrm>
          <a:off x="0" y="0"/>
          <a:ext cx="0" cy="0"/>
          <a:chOff x="0" y="0"/>
          <a:chExt cx="0" cy="0"/>
        </a:xfrm>
      </p:grpSpPr>
      <p:sp>
        <p:nvSpPr>
          <p:cNvPr id="65" name="Google Shape;65;p15"/>
          <p:cNvSpPr txBox="1"/>
          <p:nvPr>
            <p:ph type="title"/>
          </p:nvPr>
        </p:nvSpPr>
        <p:spPr>
          <a:xfrm>
            <a:off x="356357" y="438151"/>
            <a:ext cx="6855000" cy="301200"/>
          </a:xfrm>
          <a:prstGeom prst="rect">
            <a:avLst/>
          </a:prstGeom>
          <a:noFill/>
          <a:ln>
            <a:noFill/>
          </a:ln>
        </p:spPr>
        <p:txBody>
          <a:bodyPr anchorCtr="0" anchor="t" bIns="27000" lIns="27000" spcFirstLastPara="1" rIns="27000" wrap="square" tIns="27000">
            <a:noAutofit/>
          </a:bodyPr>
          <a:lstStyle>
            <a:lvl1pPr lvl="0" algn="l">
              <a:lnSpc>
                <a:spcPct val="90000"/>
              </a:lnSpc>
              <a:spcBef>
                <a:spcPts val="0"/>
              </a:spcBef>
              <a:spcAft>
                <a:spcPts val="0"/>
              </a:spcAft>
              <a:buClr>
                <a:schemeClr val="dk1"/>
              </a:buClr>
              <a:buSzPts val="1800"/>
              <a:buFont typeface="Palatino Linotype"/>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6" name="Google Shape;66;p15"/>
          <p:cNvSpPr/>
          <p:nvPr/>
        </p:nvSpPr>
        <p:spPr>
          <a:xfrm flipH="1" rot="10800000">
            <a:off x="241076" y="445330"/>
            <a:ext cx="40500" cy="243000"/>
          </a:xfrm>
          <a:prstGeom prst="rect">
            <a:avLst/>
          </a:prstGeom>
          <a:solidFill>
            <a:srgbClr val="C00000"/>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dk1"/>
              </a:buClr>
              <a:buSzPts val="1100"/>
              <a:buFont typeface="Palatino Linotype"/>
              <a:buNone/>
            </a:pPr>
            <a:r>
              <a:t/>
            </a:r>
            <a:endParaRPr b="0" i="0" sz="1100" u="none" cap="none" strike="noStrike">
              <a:solidFill>
                <a:schemeClr val="dk1"/>
              </a:solidFill>
              <a:latin typeface="Palatino Linotype"/>
              <a:ea typeface="Palatino Linotype"/>
              <a:cs typeface="Palatino Linotype"/>
              <a:sym typeface="Palatino Linotype"/>
            </a:endParaRPr>
          </a:p>
        </p:txBody>
      </p:sp>
      <p:sp>
        <p:nvSpPr>
          <p:cNvPr id="67" name="Google Shape;67;p15"/>
          <p:cNvSpPr txBox="1"/>
          <p:nvPr>
            <p:ph idx="1" type="body"/>
          </p:nvPr>
        </p:nvSpPr>
        <p:spPr>
          <a:xfrm>
            <a:off x="355997" y="951661"/>
            <a:ext cx="4108200" cy="3672600"/>
          </a:xfrm>
          <a:prstGeom prst="rect">
            <a:avLst/>
          </a:prstGeom>
          <a:noFill/>
          <a:ln>
            <a:noFill/>
          </a:ln>
        </p:spPr>
        <p:txBody>
          <a:bodyPr anchorCtr="0" anchor="t" bIns="27000" lIns="27000" spcFirstLastPara="1" rIns="27000" wrap="square" tIns="27000">
            <a:noAutofit/>
          </a:bodyPr>
          <a:lstStyle>
            <a:lvl1pPr indent="-317500" lvl="0" marL="457200" algn="l">
              <a:lnSpc>
                <a:spcPct val="110000"/>
              </a:lnSpc>
              <a:spcBef>
                <a:spcPts val="0"/>
              </a:spcBef>
              <a:spcAft>
                <a:spcPts val="0"/>
              </a:spcAft>
              <a:buClr>
                <a:schemeClr val="dk1"/>
              </a:buClr>
              <a:buSzPts val="1400"/>
              <a:buChar char="▪"/>
              <a:defRPr/>
            </a:lvl1pPr>
            <a:lvl2pPr indent="-317500" lvl="1" marL="914400" algn="l">
              <a:lnSpc>
                <a:spcPct val="110000"/>
              </a:lnSpc>
              <a:spcBef>
                <a:spcPts val="300"/>
              </a:spcBef>
              <a:spcAft>
                <a:spcPts val="0"/>
              </a:spcAft>
              <a:buSzPts val="1400"/>
              <a:buChar char="▪"/>
              <a:defRPr/>
            </a:lvl2pPr>
            <a:lvl3pPr indent="-317500" lvl="2" marL="1371600" algn="l">
              <a:lnSpc>
                <a:spcPct val="110000"/>
              </a:lnSpc>
              <a:spcBef>
                <a:spcPts val="300"/>
              </a:spcBef>
              <a:spcAft>
                <a:spcPts val="0"/>
              </a:spcAft>
              <a:buSzPts val="1400"/>
              <a:buChar char="−"/>
              <a:defRPr/>
            </a:lvl3pPr>
            <a:lvl4pPr indent="-317500" lvl="3" marL="1828800" algn="l">
              <a:lnSpc>
                <a:spcPct val="110000"/>
              </a:lnSpc>
              <a:spcBef>
                <a:spcPts val="300"/>
              </a:spcBef>
              <a:spcAft>
                <a:spcPts val="0"/>
              </a:spcAft>
              <a:buClr>
                <a:schemeClr val="dk1"/>
              </a:buClr>
              <a:buSzPts val="14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15"/>
          <p:cNvSpPr txBox="1"/>
          <p:nvPr>
            <p:ph idx="2" type="body"/>
          </p:nvPr>
        </p:nvSpPr>
        <p:spPr>
          <a:xfrm>
            <a:off x="4626006" y="951661"/>
            <a:ext cx="4197900" cy="3672600"/>
          </a:xfrm>
          <a:prstGeom prst="rect">
            <a:avLst/>
          </a:prstGeom>
          <a:solidFill>
            <a:srgbClr val="F2F2F2"/>
          </a:solidFill>
          <a:ln>
            <a:noFill/>
          </a:ln>
        </p:spPr>
        <p:txBody>
          <a:bodyPr anchorCtr="0" anchor="t" bIns="27000" lIns="27000" spcFirstLastPara="1" rIns="27000" wrap="square" tIns="27000">
            <a:noAutofit/>
          </a:bodyPr>
          <a:lstStyle>
            <a:lvl1pPr indent="-304800" lvl="0" marL="457200" algn="l">
              <a:lnSpc>
                <a:spcPct val="110000"/>
              </a:lnSpc>
              <a:spcBef>
                <a:spcPts val="0"/>
              </a:spcBef>
              <a:spcAft>
                <a:spcPts val="0"/>
              </a:spcAft>
              <a:buClr>
                <a:schemeClr val="dk1"/>
              </a:buClr>
              <a:buSzPts val="1200"/>
              <a:buChar char="▪"/>
              <a:defRPr/>
            </a:lvl1pPr>
            <a:lvl2pPr indent="-317500" lvl="1" marL="914400" algn="l">
              <a:lnSpc>
                <a:spcPct val="110000"/>
              </a:lnSpc>
              <a:spcBef>
                <a:spcPts val="300"/>
              </a:spcBef>
              <a:spcAft>
                <a:spcPts val="0"/>
              </a:spcAft>
              <a:buSzPts val="1400"/>
              <a:buChar char="▪"/>
              <a:defRPr/>
            </a:lvl2pPr>
            <a:lvl3pPr indent="-317500" lvl="2" marL="1371600" algn="l">
              <a:lnSpc>
                <a:spcPct val="110000"/>
              </a:lnSpc>
              <a:spcBef>
                <a:spcPts val="300"/>
              </a:spcBef>
              <a:spcAft>
                <a:spcPts val="0"/>
              </a:spcAft>
              <a:buSzPts val="1400"/>
              <a:buChar char="−"/>
              <a:defRPr/>
            </a:lvl3pPr>
            <a:lvl4pPr indent="-317500" lvl="3" marL="1828800" algn="l">
              <a:lnSpc>
                <a:spcPct val="110000"/>
              </a:lnSpc>
              <a:spcBef>
                <a:spcPts val="300"/>
              </a:spcBef>
              <a:spcAft>
                <a:spcPts val="0"/>
              </a:spcAft>
              <a:buClr>
                <a:schemeClr val="dk1"/>
              </a:buClr>
              <a:buSzPts val="14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15"/>
          <p:cNvSpPr txBox="1"/>
          <p:nvPr>
            <p:ph idx="10" type="dt"/>
          </p:nvPr>
        </p:nvSpPr>
        <p:spPr>
          <a:xfrm>
            <a:off x="356356" y="4767262"/>
            <a:ext cx="2057400" cy="10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5"/>
          <p:cNvSpPr txBox="1"/>
          <p:nvPr>
            <p:ph idx="11" type="ftr"/>
          </p:nvPr>
        </p:nvSpPr>
        <p:spPr>
          <a:xfrm>
            <a:off x="3028950" y="4767262"/>
            <a:ext cx="3086100" cy="108000"/>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5"/>
          <p:cNvSpPr txBox="1"/>
          <p:nvPr>
            <p:ph idx="12" type="sldNum"/>
          </p:nvPr>
        </p:nvSpPr>
        <p:spPr>
          <a:xfrm>
            <a:off x="7239150" y="4767262"/>
            <a:ext cx="1584300" cy="1080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800" u="none" cap="none" strike="noStrike">
                <a:solidFill>
                  <a:srgbClr val="4D4D4D"/>
                </a:solidFill>
                <a:latin typeface="Palatino Linotype"/>
                <a:ea typeface="Palatino Linotype"/>
                <a:cs typeface="Palatino Linotype"/>
                <a:sym typeface="Palatino Linotype"/>
              </a:defRPr>
            </a:lvl1pPr>
            <a:lvl2pPr indent="0" lvl="1" marL="0" algn="r">
              <a:spcBef>
                <a:spcPts val="0"/>
              </a:spcBef>
              <a:buNone/>
              <a:defRPr b="0" i="0" sz="800" u="none" cap="none" strike="noStrike">
                <a:solidFill>
                  <a:srgbClr val="4D4D4D"/>
                </a:solidFill>
                <a:latin typeface="Palatino Linotype"/>
                <a:ea typeface="Palatino Linotype"/>
                <a:cs typeface="Palatino Linotype"/>
                <a:sym typeface="Palatino Linotype"/>
              </a:defRPr>
            </a:lvl2pPr>
            <a:lvl3pPr indent="0" lvl="2" marL="0" algn="r">
              <a:spcBef>
                <a:spcPts val="0"/>
              </a:spcBef>
              <a:buNone/>
              <a:defRPr b="0" i="0" sz="800" u="none" cap="none" strike="noStrike">
                <a:solidFill>
                  <a:srgbClr val="4D4D4D"/>
                </a:solidFill>
                <a:latin typeface="Palatino Linotype"/>
                <a:ea typeface="Palatino Linotype"/>
                <a:cs typeface="Palatino Linotype"/>
                <a:sym typeface="Palatino Linotype"/>
              </a:defRPr>
            </a:lvl3pPr>
            <a:lvl4pPr indent="0" lvl="3" marL="0" algn="r">
              <a:spcBef>
                <a:spcPts val="0"/>
              </a:spcBef>
              <a:buNone/>
              <a:defRPr b="0" i="0" sz="800" u="none" cap="none" strike="noStrike">
                <a:solidFill>
                  <a:srgbClr val="4D4D4D"/>
                </a:solidFill>
                <a:latin typeface="Palatino Linotype"/>
                <a:ea typeface="Palatino Linotype"/>
                <a:cs typeface="Palatino Linotype"/>
                <a:sym typeface="Palatino Linotype"/>
              </a:defRPr>
            </a:lvl4pPr>
            <a:lvl5pPr indent="0" lvl="4" marL="0" algn="r">
              <a:spcBef>
                <a:spcPts val="0"/>
              </a:spcBef>
              <a:buNone/>
              <a:defRPr b="0" i="0" sz="800" u="none" cap="none" strike="noStrike">
                <a:solidFill>
                  <a:srgbClr val="4D4D4D"/>
                </a:solidFill>
                <a:latin typeface="Palatino Linotype"/>
                <a:ea typeface="Palatino Linotype"/>
                <a:cs typeface="Palatino Linotype"/>
                <a:sym typeface="Palatino Linotype"/>
              </a:defRPr>
            </a:lvl5pPr>
            <a:lvl6pPr indent="0" lvl="5" marL="0" algn="r">
              <a:spcBef>
                <a:spcPts val="0"/>
              </a:spcBef>
              <a:buNone/>
              <a:defRPr b="0" i="0" sz="800" u="none" cap="none" strike="noStrike">
                <a:solidFill>
                  <a:srgbClr val="4D4D4D"/>
                </a:solidFill>
                <a:latin typeface="Palatino Linotype"/>
                <a:ea typeface="Palatino Linotype"/>
                <a:cs typeface="Palatino Linotype"/>
                <a:sym typeface="Palatino Linotype"/>
              </a:defRPr>
            </a:lvl6pPr>
            <a:lvl7pPr indent="0" lvl="6" marL="0" algn="r">
              <a:spcBef>
                <a:spcPts val="0"/>
              </a:spcBef>
              <a:buNone/>
              <a:defRPr b="0" i="0" sz="800" u="none" cap="none" strike="noStrike">
                <a:solidFill>
                  <a:srgbClr val="4D4D4D"/>
                </a:solidFill>
                <a:latin typeface="Palatino Linotype"/>
                <a:ea typeface="Palatino Linotype"/>
                <a:cs typeface="Palatino Linotype"/>
                <a:sym typeface="Palatino Linotype"/>
              </a:defRPr>
            </a:lvl7pPr>
            <a:lvl8pPr indent="0" lvl="7" marL="0" algn="r">
              <a:spcBef>
                <a:spcPts val="0"/>
              </a:spcBef>
              <a:buNone/>
              <a:defRPr b="0" i="0" sz="800" u="none" cap="none" strike="noStrike">
                <a:solidFill>
                  <a:srgbClr val="4D4D4D"/>
                </a:solidFill>
                <a:latin typeface="Palatino Linotype"/>
                <a:ea typeface="Palatino Linotype"/>
                <a:cs typeface="Palatino Linotype"/>
                <a:sym typeface="Palatino Linotype"/>
              </a:defRPr>
            </a:lvl8pPr>
            <a:lvl9pPr indent="0" lvl="8" marL="0" algn="r">
              <a:spcBef>
                <a:spcPts val="0"/>
              </a:spcBef>
              <a:buNone/>
              <a:defRPr b="0" i="0" sz="800" u="none" cap="none" strike="noStrike">
                <a:solidFill>
                  <a:srgbClr val="4D4D4D"/>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ischentitel" showMasterSp="0">
  <p:cSld name="Zwischentitel">
    <p:spTree>
      <p:nvGrpSpPr>
        <p:cNvPr id="72" name="Shape 72"/>
        <p:cNvGrpSpPr/>
        <p:nvPr/>
      </p:nvGrpSpPr>
      <p:grpSpPr>
        <a:xfrm>
          <a:off x="0" y="0"/>
          <a:ext cx="0" cy="0"/>
          <a:chOff x="0" y="0"/>
          <a:chExt cx="0" cy="0"/>
        </a:xfrm>
      </p:grpSpPr>
      <p:sp>
        <p:nvSpPr>
          <p:cNvPr id="73" name="Google Shape;73;p16"/>
          <p:cNvSpPr txBox="1"/>
          <p:nvPr>
            <p:ph type="ctrTitle"/>
          </p:nvPr>
        </p:nvSpPr>
        <p:spPr>
          <a:xfrm>
            <a:off x="755576" y="2119574"/>
            <a:ext cx="7758900" cy="419100"/>
          </a:xfrm>
          <a:prstGeom prst="rect">
            <a:avLst/>
          </a:prstGeom>
          <a:noFill/>
          <a:ln>
            <a:noFill/>
          </a:ln>
        </p:spPr>
        <p:txBody>
          <a:bodyPr anchorCtr="0" anchor="t" bIns="27000" lIns="27000" spcFirstLastPara="1" rIns="27000" wrap="square" tIns="27000">
            <a:noAutofit/>
          </a:bodyPr>
          <a:lstStyle>
            <a:lvl1pPr lvl="0" algn="l">
              <a:lnSpc>
                <a:spcPct val="90000"/>
              </a:lnSpc>
              <a:spcBef>
                <a:spcPts val="0"/>
              </a:spcBef>
              <a:spcAft>
                <a:spcPts val="0"/>
              </a:spcAft>
              <a:buClr>
                <a:schemeClr val="dk1"/>
              </a:buClr>
              <a:buSzPts val="2100"/>
              <a:buFont typeface="Palatino Linotype"/>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6"/>
          <p:cNvSpPr/>
          <p:nvPr/>
        </p:nvSpPr>
        <p:spPr>
          <a:xfrm flipH="1" rot="10800000">
            <a:off x="629562" y="2126306"/>
            <a:ext cx="40500" cy="482100"/>
          </a:xfrm>
          <a:prstGeom prst="rect">
            <a:avLst/>
          </a:prstGeom>
          <a:solidFill>
            <a:srgbClr val="C00000"/>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dk1"/>
              </a:buClr>
              <a:buSzPts val="1100"/>
              <a:buFont typeface="Palatino Linotype"/>
              <a:buNone/>
            </a:pPr>
            <a:r>
              <a:t/>
            </a:r>
            <a:endParaRPr b="0" i="0" sz="1100" u="none" cap="none" strike="noStrike">
              <a:solidFill>
                <a:schemeClr val="dk1"/>
              </a:solidFill>
              <a:latin typeface="Palatino Linotype"/>
              <a:ea typeface="Palatino Linotype"/>
              <a:cs typeface="Palatino Linotype"/>
              <a:sym typeface="Palatino Linotype"/>
            </a:endParaRPr>
          </a:p>
        </p:txBody>
      </p:sp>
      <p:sp>
        <p:nvSpPr>
          <p:cNvPr id="75" name="Google Shape;75;p16"/>
          <p:cNvSpPr txBox="1"/>
          <p:nvPr>
            <p:ph idx="1" type="subTitle"/>
          </p:nvPr>
        </p:nvSpPr>
        <p:spPr>
          <a:xfrm>
            <a:off x="755576" y="2778953"/>
            <a:ext cx="7758900" cy="942600"/>
          </a:xfrm>
          <a:prstGeom prst="rect">
            <a:avLst/>
          </a:prstGeom>
          <a:noFill/>
          <a:ln>
            <a:noFill/>
          </a:ln>
        </p:spPr>
        <p:txBody>
          <a:bodyPr anchorCtr="0" anchor="t" bIns="27000" lIns="27000" spcFirstLastPara="1" rIns="27000" wrap="square" tIns="27000">
            <a:noAutofit/>
          </a:bodyPr>
          <a:lstStyle>
            <a:lvl1pPr lvl="0" algn="l">
              <a:lnSpc>
                <a:spcPct val="110000"/>
              </a:lnSpc>
              <a:spcBef>
                <a:spcPts val="0"/>
              </a:spcBef>
              <a:spcAft>
                <a:spcPts val="0"/>
              </a:spcAft>
              <a:buClr>
                <a:schemeClr val="dk1"/>
              </a:buClr>
              <a:buSzPts val="1200"/>
              <a:buNone/>
              <a:defRPr/>
            </a:lvl1pPr>
            <a:lvl2pPr lvl="1" algn="l">
              <a:lnSpc>
                <a:spcPct val="110000"/>
              </a:lnSpc>
              <a:spcBef>
                <a:spcPts val="300"/>
              </a:spcBef>
              <a:spcAft>
                <a:spcPts val="0"/>
              </a:spcAft>
              <a:buSzPts val="1400"/>
              <a:buChar char="▪"/>
              <a:defRPr/>
            </a:lvl2pPr>
            <a:lvl3pPr lvl="2" algn="l">
              <a:lnSpc>
                <a:spcPct val="110000"/>
              </a:lnSpc>
              <a:spcBef>
                <a:spcPts val="300"/>
              </a:spcBef>
              <a:spcAft>
                <a:spcPts val="0"/>
              </a:spcAft>
              <a:buSzPts val="1400"/>
              <a:buChar char="−"/>
              <a:defRPr/>
            </a:lvl3pPr>
            <a:lvl4pPr lvl="3" algn="l">
              <a:lnSpc>
                <a:spcPct val="110000"/>
              </a:lnSpc>
              <a:spcBef>
                <a:spcPts val="300"/>
              </a:spcBef>
              <a:spcAft>
                <a:spcPts val="0"/>
              </a:spcAft>
              <a:buClr>
                <a:schemeClr val="dk1"/>
              </a:buClr>
              <a:buSzPts val="1400"/>
              <a:buChar char="−"/>
              <a:defRPr/>
            </a:lvl4pPr>
            <a:lvl5pPr lvl="4" algn="l">
              <a:lnSpc>
                <a:spcPct val="110000"/>
              </a:lnSpc>
              <a:spcBef>
                <a:spcPts val="300"/>
              </a:spcBef>
              <a:spcAft>
                <a:spcPts val="0"/>
              </a:spcAft>
              <a:buClr>
                <a:schemeClr val="dk1"/>
              </a:buClr>
              <a:buSzPts val="1400"/>
              <a:buChar char="−"/>
              <a:defRPr/>
            </a:lvl5pPr>
            <a:lvl6pPr lvl="5" algn="l">
              <a:lnSpc>
                <a:spcPct val="110000"/>
              </a:lnSpc>
              <a:spcBef>
                <a:spcPts val="300"/>
              </a:spcBef>
              <a:spcAft>
                <a:spcPts val="0"/>
              </a:spcAft>
              <a:buClr>
                <a:schemeClr val="dk1"/>
              </a:buClr>
              <a:buSzPts val="1400"/>
              <a:buChar char="−"/>
              <a:defRPr/>
            </a:lvl6pPr>
            <a:lvl7pPr lvl="6" algn="l">
              <a:lnSpc>
                <a:spcPct val="110000"/>
              </a:lnSpc>
              <a:spcBef>
                <a:spcPts val="3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p:txBody>
      </p:sp>
      <p:pic>
        <p:nvPicPr>
          <p:cNvPr id="76" name="Google Shape;76;p16"/>
          <p:cNvPicPr preferRelativeResize="0"/>
          <p:nvPr/>
        </p:nvPicPr>
        <p:blipFill rotWithShape="1">
          <a:blip r:embed="rId2">
            <a:alphaModFix/>
          </a:blip>
          <a:srcRect b="0" l="0" r="0" t="80216"/>
          <a:stretch/>
        </p:blipFill>
        <p:spPr>
          <a:xfrm>
            <a:off x="-5179" y="4842360"/>
            <a:ext cx="9149181" cy="284314"/>
          </a:xfrm>
          <a:prstGeom prst="rect">
            <a:avLst/>
          </a:prstGeom>
          <a:noFill/>
          <a:ln>
            <a:noFill/>
          </a:ln>
        </p:spPr>
      </p:pic>
      <p:pic>
        <p:nvPicPr>
          <p:cNvPr id="77" name="Google Shape;77;p16"/>
          <p:cNvPicPr preferRelativeResize="0"/>
          <p:nvPr/>
        </p:nvPicPr>
        <p:blipFill rotWithShape="1">
          <a:blip r:embed="rId3">
            <a:alphaModFix/>
          </a:blip>
          <a:srcRect b="0" l="0" r="0" t="0"/>
          <a:stretch/>
        </p:blipFill>
        <p:spPr>
          <a:xfrm>
            <a:off x="7836536" y="301228"/>
            <a:ext cx="986790" cy="27384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 mit Untertitel">
  <p:cSld name="Zweispaltig mit Untertitel">
    <p:spTree>
      <p:nvGrpSpPr>
        <p:cNvPr id="78" name="Shape 78"/>
        <p:cNvGrpSpPr/>
        <p:nvPr/>
      </p:nvGrpSpPr>
      <p:grpSpPr>
        <a:xfrm>
          <a:off x="0" y="0"/>
          <a:ext cx="0" cy="0"/>
          <a:chOff x="0" y="0"/>
          <a:chExt cx="0" cy="0"/>
        </a:xfrm>
      </p:grpSpPr>
      <p:sp>
        <p:nvSpPr>
          <p:cNvPr id="79" name="Google Shape;79;p17"/>
          <p:cNvSpPr txBox="1"/>
          <p:nvPr>
            <p:ph type="title"/>
          </p:nvPr>
        </p:nvSpPr>
        <p:spPr>
          <a:xfrm>
            <a:off x="356356" y="438152"/>
            <a:ext cx="6862200" cy="265200"/>
          </a:xfrm>
          <a:prstGeom prst="rect">
            <a:avLst/>
          </a:prstGeom>
          <a:noFill/>
          <a:ln>
            <a:noFill/>
          </a:ln>
        </p:spPr>
        <p:txBody>
          <a:bodyPr anchorCtr="0" anchor="t" bIns="27000" lIns="27000" spcFirstLastPara="1" rIns="27000" wrap="square" tIns="27000">
            <a:noAutofit/>
          </a:bodyPr>
          <a:lstStyle>
            <a:lvl1pPr lvl="0" algn="l">
              <a:lnSpc>
                <a:spcPct val="90000"/>
              </a:lnSpc>
              <a:spcBef>
                <a:spcPts val="0"/>
              </a:spcBef>
              <a:spcAft>
                <a:spcPts val="0"/>
              </a:spcAft>
              <a:buClr>
                <a:schemeClr val="dk1"/>
              </a:buClr>
              <a:buSzPts val="1800"/>
              <a:buFont typeface="Palatino Linotype"/>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7"/>
          <p:cNvSpPr txBox="1"/>
          <p:nvPr>
            <p:ph idx="1" type="body"/>
          </p:nvPr>
        </p:nvSpPr>
        <p:spPr>
          <a:xfrm>
            <a:off x="356355" y="724529"/>
            <a:ext cx="8463900" cy="225600"/>
          </a:xfrm>
          <a:prstGeom prst="rect">
            <a:avLst/>
          </a:prstGeom>
          <a:noFill/>
          <a:ln>
            <a:noFill/>
          </a:ln>
        </p:spPr>
        <p:txBody>
          <a:bodyPr anchorCtr="0" anchor="t" bIns="27000" lIns="27000" spcFirstLastPara="1" rIns="27000" wrap="square" tIns="27000">
            <a:noAutofit/>
          </a:bodyPr>
          <a:lstStyle>
            <a:lvl1pPr indent="-228600" lvl="0" marL="457200" algn="l">
              <a:lnSpc>
                <a:spcPct val="110000"/>
              </a:lnSpc>
              <a:spcBef>
                <a:spcPts val="0"/>
              </a:spcBef>
              <a:spcAft>
                <a:spcPts val="0"/>
              </a:spcAft>
              <a:buClr>
                <a:schemeClr val="dk1"/>
              </a:buClr>
              <a:buSzPts val="1400"/>
              <a:buNone/>
              <a:defRPr b="0" sz="1400">
                <a:latin typeface="Palatino Linotype"/>
                <a:ea typeface="Palatino Linotype"/>
                <a:cs typeface="Palatino Linotype"/>
                <a:sym typeface="Palatino Linotype"/>
              </a:defRPr>
            </a:lvl1pPr>
            <a:lvl2pPr indent="-317500" lvl="1" marL="914400" algn="l">
              <a:lnSpc>
                <a:spcPct val="110000"/>
              </a:lnSpc>
              <a:spcBef>
                <a:spcPts val="300"/>
              </a:spcBef>
              <a:spcAft>
                <a:spcPts val="0"/>
              </a:spcAft>
              <a:buSzPts val="1400"/>
              <a:buChar char="▪"/>
              <a:defRPr/>
            </a:lvl2pPr>
            <a:lvl3pPr indent="-317500" lvl="2" marL="1371600" algn="l">
              <a:lnSpc>
                <a:spcPct val="110000"/>
              </a:lnSpc>
              <a:spcBef>
                <a:spcPts val="300"/>
              </a:spcBef>
              <a:spcAft>
                <a:spcPts val="0"/>
              </a:spcAft>
              <a:buSzPts val="1400"/>
              <a:buChar char="−"/>
              <a:defRPr/>
            </a:lvl3pPr>
            <a:lvl4pPr indent="-317500" lvl="3" marL="1828800" algn="l">
              <a:lnSpc>
                <a:spcPct val="110000"/>
              </a:lnSpc>
              <a:spcBef>
                <a:spcPts val="300"/>
              </a:spcBef>
              <a:spcAft>
                <a:spcPts val="0"/>
              </a:spcAft>
              <a:buClr>
                <a:schemeClr val="dk1"/>
              </a:buClr>
              <a:buSzPts val="14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1" name="Google Shape;81;p17"/>
          <p:cNvCxnSpPr/>
          <p:nvPr/>
        </p:nvCxnSpPr>
        <p:spPr>
          <a:xfrm>
            <a:off x="359532" y="1005576"/>
            <a:ext cx="8463900" cy="0"/>
          </a:xfrm>
          <a:prstGeom prst="straightConnector1">
            <a:avLst/>
          </a:prstGeom>
          <a:solidFill>
            <a:schemeClr val="accent1"/>
          </a:solidFill>
          <a:ln cap="flat" cmpd="sng" w="21425">
            <a:solidFill>
              <a:schemeClr val="dk1"/>
            </a:solidFill>
            <a:prstDash val="solid"/>
            <a:round/>
            <a:headEnd len="sm" w="sm" type="none"/>
            <a:tailEnd len="sm" w="sm" type="none"/>
          </a:ln>
        </p:spPr>
      </p:cxnSp>
      <p:sp>
        <p:nvSpPr>
          <p:cNvPr id="82" name="Google Shape;82;p17"/>
          <p:cNvSpPr txBox="1"/>
          <p:nvPr>
            <p:ph idx="2" type="body"/>
          </p:nvPr>
        </p:nvSpPr>
        <p:spPr>
          <a:xfrm>
            <a:off x="355997" y="1167594"/>
            <a:ext cx="4108200" cy="3456900"/>
          </a:xfrm>
          <a:prstGeom prst="rect">
            <a:avLst/>
          </a:prstGeom>
          <a:noFill/>
          <a:ln>
            <a:noFill/>
          </a:ln>
        </p:spPr>
        <p:txBody>
          <a:bodyPr anchorCtr="0" anchor="t" bIns="27000" lIns="27000" spcFirstLastPara="1" rIns="27000" wrap="square" tIns="27000">
            <a:noAutofit/>
          </a:bodyPr>
          <a:lstStyle>
            <a:lvl1pPr indent="-317500" lvl="0" marL="457200" algn="l">
              <a:lnSpc>
                <a:spcPct val="110000"/>
              </a:lnSpc>
              <a:spcBef>
                <a:spcPts val="0"/>
              </a:spcBef>
              <a:spcAft>
                <a:spcPts val="0"/>
              </a:spcAft>
              <a:buClr>
                <a:schemeClr val="dk1"/>
              </a:buClr>
              <a:buSzPts val="1400"/>
              <a:buChar char="▪"/>
              <a:defRPr/>
            </a:lvl1pPr>
            <a:lvl2pPr indent="-317500" lvl="1" marL="914400" algn="l">
              <a:lnSpc>
                <a:spcPct val="110000"/>
              </a:lnSpc>
              <a:spcBef>
                <a:spcPts val="300"/>
              </a:spcBef>
              <a:spcAft>
                <a:spcPts val="0"/>
              </a:spcAft>
              <a:buSzPts val="1400"/>
              <a:buChar char="▪"/>
              <a:defRPr/>
            </a:lvl2pPr>
            <a:lvl3pPr indent="-317500" lvl="2" marL="1371600" algn="l">
              <a:lnSpc>
                <a:spcPct val="110000"/>
              </a:lnSpc>
              <a:spcBef>
                <a:spcPts val="300"/>
              </a:spcBef>
              <a:spcAft>
                <a:spcPts val="0"/>
              </a:spcAft>
              <a:buSzPts val="1400"/>
              <a:buChar char="−"/>
              <a:defRPr/>
            </a:lvl3pPr>
            <a:lvl4pPr indent="-317500" lvl="3" marL="1828800" algn="l">
              <a:lnSpc>
                <a:spcPct val="110000"/>
              </a:lnSpc>
              <a:spcBef>
                <a:spcPts val="300"/>
              </a:spcBef>
              <a:spcAft>
                <a:spcPts val="0"/>
              </a:spcAft>
              <a:buClr>
                <a:schemeClr val="dk1"/>
              </a:buClr>
              <a:buSzPts val="14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17"/>
          <p:cNvSpPr txBox="1"/>
          <p:nvPr>
            <p:ph idx="3" type="body"/>
          </p:nvPr>
        </p:nvSpPr>
        <p:spPr>
          <a:xfrm>
            <a:off x="4626006" y="1167594"/>
            <a:ext cx="4197900" cy="3456900"/>
          </a:xfrm>
          <a:prstGeom prst="rect">
            <a:avLst/>
          </a:prstGeom>
          <a:solidFill>
            <a:srgbClr val="F2F2F2"/>
          </a:solidFill>
          <a:ln>
            <a:noFill/>
          </a:ln>
        </p:spPr>
        <p:txBody>
          <a:bodyPr anchorCtr="0" anchor="t" bIns="27000" lIns="27000" spcFirstLastPara="1" rIns="27000" wrap="square" tIns="27000">
            <a:noAutofit/>
          </a:bodyPr>
          <a:lstStyle>
            <a:lvl1pPr indent="-304800" lvl="0" marL="457200" algn="l">
              <a:lnSpc>
                <a:spcPct val="110000"/>
              </a:lnSpc>
              <a:spcBef>
                <a:spcPts val="0"/>
              </a:spcBef>
              <a:spcAft>
                <a:spcPts val="0"/>
              </a:spcAft>
              <a:buClr>
                <a:schemeClr val="dk1"/>
              </a:buClr>
              <a:buSzPts val="1200"/>
              <a:buChar char="▪"/>
              <a:defRPr/>
            </a:lvl1pPr>
            <a:lvl2pPr indent="-317500" lvl="1" marL="914400" algn="l">
              <a:lnSpc>
                <a:spcPct val="110000"/>
              </a:lnSpc>
              <a:spcBef>
                <a:spcPts val="300"/>
              </a:spcBef>
              <a:spcAft>
                <a:spcPts val="0"/>
              </a:spcAft>
              <a:buSzPts val="1400"/>
              <a:buChar char="▪"/>
              <a:defRPr/>
            </a:lvl2pPr>
            <a:lvl3pPr indent="-317500" lvl="2" marL="1371600" algn="l">
              <a:lnSpc>
                <a:spcPct val="110000"/>
              </a:lnSpc>
              <a:spcBef>
                <a:spcPts val="300"/>
              </a:spcBef>
              <a:spcAft>
                <a:spcPts val="0"/>
              </a:spcAft>
              <a:buSzPts val="1400"/>
              <a:buChar char="−"/>
              <a:defRPr/>
            </a:lvl3pPr>
            <a:lvl4pPr indent="-317500" lvl="3" marL="1828800" algn="l">
              <a:lnSpc>
                <a:spcPct val="110000"/>
              </a:lnSpc>
              <a:spcBef>
                <a:spcPts val="300"/>
              </a:spcBef>
              <a:spcAft>
                <a:spcPts val="0"/>
              </a:spcAft>
              <a:buClr>
                <a:schemeClr val="dk1"/>
              </a:buClr>
              <a:buSzPts val="14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17"/>
          <p:cNvSpPr txBox="1"/>
          <p:nvPr>
            <p:ph idx="10" type="dt"/>
          </p:nvPr>
        </p:nvSpPr>
        <p:spPr>
          <a:xfrm>
            <a:off x="356356" y="4767262"/>
            <a:ext cx="2057400" cy="10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7"/>
          <p:cNvSpPr txBox="1"/>
          <p:nvPr>
            <p:ph idx="11" type="ftr"/>
          </p:nvPr>
        </p:nvSpPr>
        <p:spPr>
          <a:xfrm>
            <a:off x="3028950" y="4767262"/>
            <a:ext cx="3086100" cy="108000"/>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17"/>
          <p:cNvSpPr txBox="1"/>
          <p:nvPr>
            <p:ph idx="12" type="sldNum"/>
          </p:nvPr>
        </p:nvSpPr>
        <p:spPr>
          <a:xfrm>
            <a:off x="7239150" y="4767262"/>
            <a:ext cx="1584300" cy="1080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800" u="none" cap="none" strike="noStrike">
                <a:solidFill>
                  <a:srgbClr val="4D4D4D"/>
                </a:solidFill>
                <a:latin typeface="Palatino Linotype"/>
                <a:ea typeface="Palatino Linotype"/>
                <a:cs typeface="Palatino Linotype"/>
                <a:sym typeface="Palatino Linotype"/>
              </a:defRPr>
            </a:lvl1pPr>
            <a:lvl2pPr indent="0" lvl="1" marL="0" algn="r">
              <a:spcBef>
                <a:spcPts val="0"/>
              </a:spcBef>
              <a:buNone/>
              <a:defRPr b="0" i="0" sz="800" u="none" cap="none" strike="noStrike">
                <a:solidFill>
                  <a:srgbClr val="4D4D4D"/>
                </a:solidFill>
                <a:latin typeface="Palatino Linotype"/>
                <a:ea typeface="Palatino Linotype"/>
                <a:cs typeface="Palatino Linotype"/>
                <a:sym typeface="Palatino Linotype"/>
              </a:defRPr>
            </a:lvl2pPr>
            <a:lvl3pPr indent="0" lvl="2" marL="0" algn="r">
              <a:spcBef>
                <a:spcPts val="0"/>
              </a:spcBef>
              <a:buNone/>
              <a:defRPr b="0" i="0" sz="800" u="none" cap="none" strike="noStrike">
                <a:solidFill>
                  <a:srgbClr val="4D4D4D"/>
                </a:solidFill>
                <a:latin typeface="Palatino Linotype"/>
                <a:ea typeface="Palatino Linotype"/>
                <a:cs typeface="Palatino Linotype"/>
                <a:sym typeface="Palatino Linotype"/>
              </a:defRPr>
            </a:lvl3pPr>
            <a:lvl4pPr indent="0" lvl="3" marL="0" algn="r">
              <a:spcBef>
                <a:spcPts val="0"/>
              </a:spcBef>
              <a:buNone/>
              <a:defRPr b="0" i="0" sz="800" u="none" cap="none" strike="noStrike">
                <a:solidFill>
                  <a:srgbClr val="4D4D4D"/>
                </a:solidFill>
                <a:latin typeface="Palatino Linotype"/>
                <a:ea typeface="Palatino Linotype"/>
                <a:cs typeface="Palatino Linotype"/>
                <a:sym typeface="Palatino Linotype"/>
              </a:defRPr>
            </a:lvl4pPr>
            <a:lvl5pPr indent="0" lvl="4" marL="0" algn="r">
              <a:spcBef>
                <a:spcPts val="0"/>
              </a:spcBef>
              <a:buNone/>
              <a:defRPr b="0" i="0" sz="800" u="none" cap="none" strike="noStrike">
                <a:solidFill>
                  <a:srgbClr val="4D4D4D"/>
                </a:solidFill>
                <a:latin typeface="Palatino Linotype"/>
                <a:ea typeface="Palatino Linotype"/>
                <a:cs typeface="Palatino Linotype"/>
                <a:sym typeface="Palatino Linotype"/>
              </a:defRPr>
            </a:lvl5pPr>
            <a:lvl6pPr indent="0" lvl="5" marL="0" algn="r">
              <a:spcBef>
                <a:spcPts val="0"/>
              </a:spcBef>
              <a:buNone/>
              <a:defRPr b="0" i="0" sz="800" u="none" cap="none" strike="noStrike">
                <a:solidFill>
                  <a:srgbClr val="4D4D4D"/>
                </a:solidFill>
                <a:latin typeface="Palatino Linotype"/>
                <a:ea typeface="Palatino Linotype"/>
                <a:cs typeface="Palatino Linotype"/>
                <a:sym typeface="Palatino Linotype"/>
              </a:defRPr>
            </a:lvl6pPr>
            <a:lvl7pPr indent="0" lvl="6" marL="0" algn="r">
              <a:spcBef>
                <a:spcPts val="0"/>
              </a:spcBef>
              <a:buNone/>
              <a:defRPr b="0" i="0" sz="800" u="none" cap="none" strike="noStrike">
                <a:solidFill>
                  <a:srgbClr val="4D4D4D"/>
                </a:solidFill>
                <a:latin typeface="Palatino Linotype"/>
                <a:ea typeface="Palatino Linotype"/>
                <a:cs typeface="Palatino Linotype"/>
                <a:sym typeface="Palatino Linotype"/>
              </a:defRPr>
            </a:lvl7pPr>
            <a:lvl8pPr indent="0" lvl="7" marL="0" algn="r">
              <a:spcBef>
                <a:spcPts val="0"/>
              </a:spcBef>
              <a:buNone/>
              <a:defRPr b="0" i="0" sz="800" u="none" cap="none" strike="noStrike">
                <a:solidFill>
                  <a:srgbClr val="4D4D4D"/>
                </a:solidFill>
                <a:latin typeface="Palatino Linotype"/>
                <a:ea typeface="Palatino Linotype"/>
                <a:cs typeface="Palatino Linotype"/>
                <a:sym typeface="Palatino Linotype"/>
              </a:defRPr>
            </a:lvl8pPr>
            <a:lvl9pPr indent="0" lvl="8" marL="0" algn="r">
              <a:spcBef>
                <a:spcPts val="0"/>
              </a:spcBef>
              <a:buNone/>
              <a:defRPr b="0" i="0" sz="800" u="none" cap="none" strike="noStrike">
                <a:solidFill>
                  <a:srgbClr val="4D4D4D"/>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nspaltig mit Untertitel">
  <p:cSld name="Einspaltig mit Untertitel">
    <p:spTree>
      <p:nvGrpSpPr>
        <p:cNvPr id="87" name="Shape 87"/>
        <p:cNvGrpSpPr/>
        <p:nvPr/>
      </p:nvGrpSpPr>
      <p:grpSpPr>
        <a:xfrm>
          <a:off x="0" y="0"/>
          <a:ext cx="0" cy="0"/>
          <a:chOff x="0" y="0"/>
          <a:chExt cx="0" cy="0"/>
        </a:xfrm>
      </p:grpSpPr>
      <p:sp>
        <p:nvSpPr>
          <p:cNvPr id="88" name="Google Shape;88;p18"/>
          <p:cNvSpPr txBox="1"/>
          <p:nvPr>
            <p:ph type="title"/>
          </p:nvPr>
        </p:nvSpPr>
        <p:spPr>
          <a:xfrm>
            <a:off x="356356" y="438152"/>
            <a:ext cx="6861000" cy="265200"/>
          </a:xfrm>
          <a:prstGeom prst="rect">
            <a:avLst/>
          </a:prstGeom>
          <a:noFill/>
          <a:ln>
            <a:noFill/>
          </a:ln>
        </p:spPr>
        <p:txBody>
          <a:bodyPr anchorCtr="0" anchor="t" bIns="27000" lIns="27000" spcFirstLastPara="1" rIns="27000" wrap="square" tIns="27000">
            <a:noAutofit/>
          </a:bodyPr>
          <a:lstStyle>
            <a:lvl1pPr lvl="0" algn="l">
              <a:lnSpc>
                <a:spcPct val="90000"/>
              </a:lnSpc>
              <a:spcBef>
                <a:spcPts val="0"/>
              </a:spcBef>
              <a:spcAft>
                <a:spcPts val="0"/>
              </a:spcAft>
              <a:buClr>
                <a:schemeClr val="dk1"/>
              </a:buClr>
              <a:buSzPts val="1800"/>
              <a:buFont typeface="Palatino Linotype"/>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89" name="Google Shape;89;p18"/>
          <p:cNvCxnSpPr/>
          <p:nvPr/>
        </p:nvCxnSpPr>
        <p:spPr>
          <a:xfrm>
            <a:off x="359532" y="1005576"/>
            <a:ext cx="8463900" cy="0"/>
          </a:xfrm>
          <a:prstGeom prst="straightConnector1">
            <a:avLst/>
          </a:prstGeom>
          <a:solidFill>
            <a:schemeClr val="accent1"/>
          </a:solidFill>
          <a:ln cap="flat" cmpd="sng" w="21425">
            <a:solidFill>
              <a:schemeClr val="dk1"/>
            </a:solidFill>
            <a:prstDash val="solid"/>
            <a:round/>
            <a:headEnd len="sm" w="sm" type="none"/>
            <a:tailEnd len="sm" w="sm" type="none"/>
          </a:ln>
        </p:spPr>
      </p:cxnSp>
      <p:sp>
        <p:nvSpPr>
          <p:cNvPr id="90" name="Google Shape;90;p18"/>
          <p:cNvSpPr txBox="1"/>
          <p:nvPr>
            <p:ph idx="1" type="body"/>
          </p:nvPr>
        </p:nvSpPr>
        <p:spPr>
          <a:xfrm>
            <a:off x="356354" y="721117"/>
            <a:ext cx="8463900" cy="225600"/>
          </a:xfrm>
          <a:prstGeom prst="rect">
            <a:avLst/>
          </a:prstGeom>
          <a:noFill/>
          <a:ln>
            <a:noFill/>
          </a:ln>
        </p:spPr>
        <p:txBody>
          <a:bodyPr anchorCtr="0" anchor="t" bIns="27000" lIns="27000" spcFirstLastPara="1" rIns="27000" wrap="square" tIns="27000">
            <a:noAutofit/>
          </a:bodyPr>
          <a:lstStyle>
            <a:lvl1pPr indent="-228600" lvl="0" marL="457200" algn="l">
              <a:lnSpc>
                <a:spcPct val="110000"/>
              </a:lnSpc>
              <a:spcBef>
                <a:spcPts val="0"/>
              </a:spcBef>
              <a:spcAft>
                <a:spcPts val="0"/>
              </a:spcAft>
              <a:buClr>
                <a:schemeClr val="dk1"/>
              </a:buClr>
              <a:buSzPts val="1400"/>
              <a:buNone/>
              <a:defRPr b="0" sz="1400">
                <a:latin typeface="Palatino Linotype"/>
                <a:ea typeface="Palatino Linotype"/>
                <a:cs typeface="Palatino Linotype"/>
                <a:sym typeface="Palatino Linotype"/>
              </a:defRPr>
            </a:lvl1pPr>
            <a:lvl2pPr indent="-317500" lvl="1" marL="914400" algn="l">
              <a:lnSpc>
                <a:spcPct val="110000"/>
              </a:lnSpc>
              <a:spcBef>
                <a:spcPts val="300"/>
              </a:spcBef>
              <a:spcAft>
                <a:spcPts val="0"/>
              </a:spcAft>
              <a:buSzPts val="1400"/>
              <a:buChar char="▪"/>
              <a:defRPr/>
            </a:lvl2pPr>
            <a:lvl3pPr indent="-317500" lvl="2" marL="1371600" algn="l">
              <a:lnSpc>
                <a:spcPct val="110000"/>
              </a:lnSpc>
              <a:spcBef>
                <a:spcPts val="300"/>
              </a:spcBef>
              <a:spcAft>
                <a:spcPts val="0"/>
              </a:spcAft>
              <a:buSzPts val="1400"/>
              <a:buChar char="−"/>
              <a:defRPr/>
            </a:lvl3pPr>
            <a:lvl4pPr indent="-317500" lvl="3" marL="1828800" algn="l">
              <a:lnSpc>
                <a:spcPct val="110000"/>
              </a:lnSpc>
              <a:spcBef>
                <a:spcPts val="300"/>
              </a:spcBef>
              <a:spcAft>
                <a:spcPts val="0"/>
              </a:spcAft>
              <a:buClr>
                <a:schemeClr val="dk1"/>
              </a:buClr>
              <a:buSzPts val="14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8"/>
          <p:cNvSpPr txBox="1"/>
          <p:nvPr>
            <p:ph idx="2" type="body"/>
          </p:nvPr>
        </p:nvSpPr>
        <p:spPr>
          <a:xfrm>
            <a:off x="355997" y="1167594"/>
            <a:ext cx="8467500" cy="3456600"/>
          </a:xfrm>
          <a:prstGeom prst="rect">
            <a:avLst/>
          </a:prstGeom>
          <a:noFill/>
          <a:ln>
            <a:noFill/>
          </a:ln>
        </p:spPr>
        <p:txBody>
          <a:bodyPr anchorCtr="0" anchor="t" bIns="27000" lIns="27000" spcFirstLastPara="1" rIns="27000" wrap="square" tIns="27000">
            <a:noAutofit/>
          </a:bodyPr>
          <a:lstStyle>
            <a:lvl1pPr indent="-317500" lvl="0" marL="457200" algn="l">
              <a:lnSpc>
                <a:spcPct val="110000"/>
              </a:lnSpc>
              <a:spcBef>
                <a:spcPts val="0"/>
              </a:spcBef>
              <a:spcAft>
                <a:spcPts val="0"/>
              </a:spcAft>
              <a:buClr>
                <a:schemeClr val="dk1"/>
              </a:buClr>
              <a:buSzPts val="1400"/>
              <a:buChar char="▪"/>
              <a:defRPr/>
            </a:lvl1pPr>
            <a:lvl2pPr indent="-317500" lvl="1" marL="914400" algn="l">
              <a:lnSpc>
                <a:spcPct val="110000"/>
              </a:lnSpc>
              <a:spcBef>
                <a:spcPts val="300"/>
              </a:spcBef>
              <a:spcAft>
                <a:spcPts val="0"/>
              </a:spcAft>
              <a:buSzPts val="1400"/>
              <a:buChar char="▪"/>
              <a:defRPr/>
            </a:lvl2pPr>
            <a:lvl3pPr indent="-317500" lvl="2" marL="1371600" algn="l">
              <a:lnSpc>
                <a:spcPct val="110000"/>
              </a:lnSpc>
              <a:spcBef>
                <a:spcPts val="300"/>
              </a:spcBef>
              <a:spcAft>
                <a:spcPts val="0"/>
              </a:spcAft>
              <a:buSzPts val="1400"/>
              <a:buChar char="−"/>
              <a:defRPr/>
            </a:lvl3pPr>
            <a:lvl4pPr indent="-317500" lvl="3" marL="1828800" algn="l">
              <a:lnSpc>
                <a:spcPct val="110000"/>
              </a:lnSpc>
              <a:spcBef>
                <a:spcPts val="300"/>
              </a:spcBef>
              <a:spcAft>
                <a:spcPts val="0"/>
              </a:spcAft>
              <a:buClr>
                <a:schemeClr val="dk1"/>
              </a:buClr>
              <a:buSzPts val="14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 name="Google Shape;92;p18"/>
          <p:cNvSpPr txBox="1"/>
          <p:nvPr>
            <p:ph idx="10" type="dt"/>
          </p:nvPr>
        </p:nvSpPr>
        <p:spPr>
          <a:xfrm>
            <a:off x="356356" y="4767262"/>
            <a:ext cx="2057400" cy="10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8"/>
          <p:cNvSpPr txBox="1"/>
          <p:nvPr>
            <p:ph idx="11" type="ftr"/>
          </p:nvPr>
        </p:nvSpPr>
        <p:spPr>
          <a:xfrm>
            <a:off x="3028950" y="4767262"/>
            <a:ext cx="3086100" cy="108000"/>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8"/>
          <p:cNvSpPr txBox="1"/>
          <p:nvPr>
            <p:ph idx="12" type="sldNum"/>
          </p:nvPr>
        </p:nvSpPr>
        <p:spPr>
          <a:xfrm>
            <a:off x="7239150" y="4767262"/>
            <a:ext cx="1584300" cy="1080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800" u="none" cap="none" strike="noStrike">
                <a:solidFill>
                  <a:srgbClr val="4D4D4D"/>
                </a:solidFill>
                <a:latin typeface="Palatino Linotype"/>
                <a:ea typeface="Palatino Linotype"/>
                <a:cs typeface="Palatino Linotype"/>
                <a:sym typeface="Palatino Linotype"/>
              </a:defRPr>
            </a:lvl1pPr>
            <a:lvl2pPr indent="0" lvl="1" marL="0" algn="r">
              <a:spcBef>
                <a:spcPts val="0"/>
              </a:spcBef>
              <a:buNone/>
              <a:defRPr b="0" i="0" sz="800" u="none" cap="none" strike="noStrike">
                <a:solidFill>
                  <a:srgbClr val="4D4D4D"/>
                </a:solidFill>
                <a:latin typeface="Palatino Linotype"/>
                <a:ea typeface="Palatino Linotype"/>
                <a:cs typeface="Palatino Linotype"/>
                <a:sym typeface="Palatino Linotype"/>
              </a:defRPr>
            </a:lvl2pPr>
            <a:lvl3pPr indent="0" lvl="2" marL="0" algn="r">
              <a:spcBef>
                <a:spcPts val="0"/>
              </a:spcBef>
              <a:buNone/>
              <a:defRPr b="0" i="0" sz="800" u="none" cap="none" strike="noStrike">
                <a:solidFill>
                  <a:srgbClr val="4D4D4D"/>
                </a:solidFill>
                <a:latin typeface="Palatino Linotype"/>
                <a:ea typeface="Palatino Linotype"/>
                <a:cs typeface="Palatino Linotype"/>
                <a:sym typeface="Palatino Linotype"/>
              </a:defRPr>
            </a:lvl3pPr>
            <a:lvl4pPr indent="0" lvl="3" marL="0" algn="r">
              <a:spcBef>
                <a:spcPts val="0"/>
              </a:spcBef>
              <a:buNone/>
              <a:defRPr b="0" i="0" sz="800" u="none" cap="none" strike="noStrike">
                <a:solidFill>
                  <a:srgbClr val="4D4D4D"/>
                </a:solidFill>
                <a:latin typeface="Palatino Linotype"/>
                <a:ea typeface="Palatino Linotype"/>
                <a:cs typeface="Palatino Linotype"/>
                <a:sym typeface="Palatino Linotype"/>
              </a:defRPr>
            </a:lvl4pPr>
            <a:lvl5pPr indent="0" lvl="4" marL="0" algn="r">
              <a:spcBef>
                <a:spcPts val="0"/>
              </a:spcBef>
              <a:buNone/>
              <a:defRPr b="0" i="0" sz="800" u="none" cap="none" strike="noStrike">
                <a:solidFill>
                  <a:srgbClr val="4D4D4D"/>
                </a:solidFill>
                <a:latin typeface="Palatino Linotype"/>
                <a:ea typeface="Palatino Linotype"/>
                <a:cs typeface="Palatino Linotype"/>
                <a:sym typeface="Palatino Linotype"/>
              </a:defRPr>
            </a:lvl5pPr>
            <a:lvl6pPr indent="0" lvl="5" marL="0" algn="r">
              <a:spcBef>
                <a:spcPts val="0"/>
              </a:spcBef>
              <a:buNone/>
              <a:defRPr b="0" i="0" sz="800" u="none" cap="none" strike="noStrike">
                <a:solidFill>
                  <a:srgbClr val="4D4D4D"/>
                </a:solidFill>
                <a:latin typeface="Palatino Linotype"/>
                <a:ea typeface="Palatino Linotype"/>
                <a:cs typeface="Palatino Linotype"/>
                <a:sym typeface="Palatino Linotype"/>
              </a:defRPr>
            </a:lvl6pPr>
            <a:lvl7pPr indent="0" lvl="6" marL="0" algn="r">
              <a:spcBef>
                <a:spcPts val="0"/>
              </a:spcBef>
              <a:buNone/>
              <a:defRPr b="0" i="0" sz="800" u="none" cap="none" strike="noStrike">
                <a:solidFill>
                  <a:srgbClr val="4D4D4D"/>
                </a:solidFill>
                <a:latin typeface="Palatino Linotype"/>
                <a:ea typeface="Palatino Linotype"/>
                <a:cs typeface="Palatino Linotype"/>
                <a:sym typeface="Palatino Linotype"/>
              </a:defRPr>
            </a:lvl7pPr>
            <a:lvl8pPr indent="0" lvl="7" marL="0" algn="r">
              <a:spcBef>
                <a:spcPts val="0"/>
              </a:spcBef>
              <a:buNone/>
              <a:defRPr b="0" i="0" sz="800" u="none" cap="none" strike="noStrike">
                <a:solidFill>
                  <a:srgbClr val="4D4D4D"/>
                </a:solidFill>
                <a:latin typeface="Palatino Linotype"/>
                <a:ea typeface="Palatino Linotype"/>
                <a:cs typeface="Palatino Linotype"/>
                <a:sym typeface="Palatino Linotype"/>
              </a:defRPr>
            </a:lvl8pPr>
            <a:lvl9pPr indent="0" lvl="8" marL="0" algn="r">
              <a:spcBef>
                <a:spcPts val="0"/>
              </a:spcBef>
              <a:buNone/>
              <a:defRPr b="0" i="0" sz="800" u="none" cap="none" strike="noStrike">
                <a:solidFill>
                  <a:srgbClr val="4D4D4D"/>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nspaltig">
  <p:cSld name="Einspaltig">
    <p:spTree>
      <p:nvGrpSpPr>
        <p:cNvPr id="95" name="Shape 95"/>
        <p:cNvGrpSpPr/>
        <p:nvPr/>
      </p:nvGrpSpPr>
      <p:grpSpPr>
        <a:xfrm>
          <a:off x="0" y="0"/>
          <a:ext cx="0" cy="0"/>
          <a:chOff x="0" y="0"/>
          <a:chExt cx="0" cy="0"/>
        </a:xfrm>
      </p:grpSpPr>
      <p:sp>
        <p:nvSpPr>
          <p:cNvPr id="96" name="Google Shape;96;p19"/>
          <p:cNvSpPr txBox="1"/>
          <p:nvPr>
            <p:ph type="title"/>
          </p:nvPr>
        </p:nvSpPr>
        <p:spPr>
          <a:xfrm>
            <a:off x="356357" y="438152"/>
            <a:ext cx="6861000" cy="283200"/>
          </a:xfrm>
          <a:prstGeom prst="rect">
            <a:avLst/>
          </a:prstGeom>
          <a:noFill/>
          <a:ln>
            <a:noFill/>
          </a:ln>
        </p:spPr>
        <p:txBody>
          <a:bodyPr anchorCtr="0" anchor="t" bIns="27000" lIns="27000" spcFirstLastPara="1" rIns="27000" wrap="square" tIns="27000">
            <a:noAutofit/>
          </a:bodyPr>
          <a:lstStyle>
            <a:lvl1pPr lvl="0" algn="l">
              <a:lnSpc>
                <a:spcPct val="90000"/>
              </a:lnSpc>
              <a:spcBef>
                <a:spcPts val="0"/>
              </a:spcBef>
              <a:spcAft>
                <a:spcPts val="0"/>
              </a:spcAft>
              <a:buClr>
                <a:schemeClr val="dk1"/>
              </a:buClr>
              <a:buSzPts val="1800"/>
              <a:buFont typeface="Palatino Linotype"/>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 name="Google Shape;97;p19"/>
          <p:cNvSpPr/>
          <p:nvPr/>
        </p:nvSpPr>
        <p:spPr>
          <a:xfrm flipH="1" rot="10800000">
            <a:off x="241076" y="445330"/>
            <a:ext cx="40500" cy="243000"/>
          </a:xfrm>
          <a:prstGeom prst="rect">
            <a:avLst/>
          </a:prstGeom>
          <a:solidFill>
            <a:srgbClr val="C00000"/>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dk1"/>
              </a:buClr>
              <a:buSzPts val="1100"/>
              <a:buFont typeface="Palatino Linotype"/>
              <a:buNone/>
            </a:pPr>
            <a:r>
              <a:t/>
            </a:r>
            <a:endParaRPr b="0" i="0" sz="1100" u="none" cap="none" strike="noStrike">
              <a:solidFill>
                <a:schemeClr val="dk1"/>
              </a:solidFill>
              <a:latin typeface="Palatino Linotype"/>
              <a:ea typeface="Palatino Linotype"/>
              <a:cs typeface="Palatino Linotype"/>
              <a:sym typeface="Palatino Linotype"/>
            </a:endParaRPr>
          </a:p>
        </p:txBody>
      </p:sp>
      <p:sp>
        <p:nvSpPr>
          <p:cNvPr id="98" name="Google Shape;98;p19"/>
          <p:cNvSpPr txBox="1"/>
          <p:nvPr>
            <p:ph idx="1" type="body"/>
          </p:nvPr>
        </p:nvSpPr>
        <p:spPr>
          <a:xfrm>
            <a:off x="355997" y="951310"/>
            <a:ext cx="8467500" cy="3672600"/>
          </a:xfrm>
          <a:prstGeom prst="rect">
            <a:avLst/>
          </a:prstGeom>
          <a:noFill/>
          <a:ln>
            <a:noFill/>
          </a:ln>
        </p:spPr>
        <p:txBody>
          <a:bodyPr anchorCtr="0" anchor="t" bIns="27000" lIns="27000" spcFirstLastPara="1" rIns="27000" wrap="square" tIns="27000">
            <a:noAutofit/>
          </a:bodyPr>
          <a:lstStyle>
            <a:lvl1pPr indent="-304800" lvl="0" marL="457200" algn="l">
              <a:lnSpc>
                <a:spcPct val="110000"/>
              </a:lnSpc>
              <a:spcBef>
                <a:spcPts val="0"/>
              </a:spcBef>
              <a:spcAft>
                <a:spcPts val="0"/>
              </a:spcAft>
              <a:buClr>
                <a:schemeClr val="dk1"/>
              </a:buClr>
              <a:buSzPts val="1200"/>
              <a:buChar char="▪"/>
              <a:defRPr/>
            </a:lvl1pPr>
            <a:lvl2pPr indent="-304800" lvl="1" marL="914400" algn="l">
              <a:lnSpc>
                <a:spcPct val="110000"/>
              </a:lnSpc>
              <a:spcBef>
                <a:spcPts val="300"/>
              </a:spcBef>
              <a:spcAft>
                <a:spcPts val="0"/>
              </a:spcAft>
              <a:buSzPts val="1200"/>
              <a:buChar char="▪"/>
              <a:defRPr/>
            </a:lvl2pPr>
            <a:lvl3pPr indent="-304800" lvl="2" marL="1371600" algn="l">
              <a:lnSpc>
                <a:spcPct val="110000"/>
              </a:lnSpc>
              <a:spcBef>
                <a:spcPts val="300"/>
              </a:spcBef>
              <a:spcAft>
                <a:spcPts val="0"/>
              </a:spcAft>
              <a:buSzPts val="1200"/>
              <a:buChar char="−"/>
              <a:defRPr/>
            </a:lvl3pPr>
            <a:lvl4pPr indent="-304800" lvl="3" marL="1828800" algn="l">
              <a:lnSpc>
                <a:spcPct val="110000"/>
              </a:lnSpc>
              <a:spcBef>
                <a:spcPts val="300"/>
              </a:spcBef>
              <a:spcAft>
                <a:spcPts val="0"/>
              </a:spcAft>
              <a:buClr>
                <a:schemeClr val="dk1"/>
              </a:buClr>
              <a:buSzPts val="1200"/>
              <a:buChar char="−"/>
              <a:defRPr/>
            </a:lvl4pPr>
            <a:lvl5pPr indent="-317500" lvl="4" marL="2286000" algn="l">
              <a:lnSpc>
                <a:spcPct val="110000"/>
              </a:lnSpc>
              <a:spcBef>
                <a:spcPts val="300"/>
              </a:spcBef>
              <a:spcAft>
                <a:spcPts val="0"/>
              </a:spcAft>
              <a:buClr>
                <a:schemeClr val="dk1"/>
              </a:buClr>
              <a:buSzPts val="1400"/>
              <a:buChar char="−"/>
              <a:defRPr/>
            </a:lvl5pPr>
            <a:lvl6pPr indent="-317500" lvl="5" marL="2743200" algn="l">
              <a:lnSpc>
                <a:spcPct val="110000"/>
              </a:lnSpc>
              <a:spcBef>
                <a:spcPts val="300"/>
              </a:spcBef>
              <a:spcAft>
                <a:spcPts val="0"/>
              </a:spcAft>
              <a:buClr>
                <a:schemeClr val="dk1"/>
              </a:buClr>
              <a:buSzPts val="1400"/>
              <a:buChar char="−"/>
              <a:defRPr/>
            </a:lvl6pPr>
            <a:lvl7pPr indent="-317500" lvl="6" marL="3200400" algn="l">
              <a:lnSpc>
                <a:spcPct val="110000"/>
              </a:lnSpc>
              <a:spcBef>
                <a:spcPts val="3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 name="Google Shape;99;p19"/>
          <p:cNvSpPr txBox="1"/>
          <p:nvPr>
            <p:ph idx="10" type="dt"/>
          </p:nvPr>
        </p:nvSpPr>
        <p:spPr>
          <a:xfrm>
            <a:off x="356356" y="4767262"/>
            <a:ext cx="2057400" cy="10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9"/>
          <p:cNvSpPr txBox="1"/>
          <p:nvPr>
            <p:ph idx="11" type="ftr"/>
          </p:nvPr>
        </p:nvSpPr>
        <p:spPr>
          <a:xfrm>
            <a:off x="3028950" y="4767262"/>
            <a:ext cx="3086100" cy="108000"/>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9"/>
          <p:cNvSpPr txBox="1"/>
          <p:nvPr>
            <p:ph idx="12" type="sldNum"/>
          </p:nvPr>
        </p:nvSpPr>
        <p:spPr>
          <a:xfrm>
            <a:off x="7239150" y="4767262"/>
            <a:ext cx="1584300" cy="1080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1" type="ftr"/>
          </p:nvPr>
        </p:nvSpPr>
        <p:spPr>
          <a:xfrm>
            <a:off x="3028950" y="4767262"/>
            <a:ext cx="3086100" cy="108000"/>
          </a:xfrm>
          <a:prstGeom prst="rect">
            <a:avLst/>
          </a:prstGeom>
          <a:noFill/>
          <a:ln>
            <a:noFill/>
          </a:ln>
        </p:spPr>
        <p:txBody>
          <a:bodyPr anchorCtr="0" anchor="ctr" bIns="0" lIns="0" spcFirstLastPara="1" rIns="0" wrap="square" tIns="0">
            <a:noAutofit/>
          </a:bodyPr>
          <a:lstStyle>
            <a:lvl1pPr lvl="0" marR="0" algn="ctr">
              <a:spcBef>
                <a:spcPts val="0"/>
              </a:spcBef>
              <a:spcAft>
                <a:spcPts val="0"/>
              </a:spcAft>
              <a:buSzPts val="1100"/>
              <a:buNone/>
              <a:defRPr b="0" i="0" sz="800" u="none" cap="none" strike="noStrike">
                <a:solidFill>
                  <a:srgbClr val="4D4D4D"/>
                </a:solidFill>
                <a:latin typeface="Palatino Linotype"/>
                <a:ea typeface="Palatino Linotype"/>
                <a:cs typeface="Palatino Linotype"/>
                <a:sym typeface="Palatino Linotype"/>
              </a:defRPr>
            </a:lvl1pPr>
            <a:lvl2pPr lvl="1"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lvl="2"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lvl="3"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lvl="4"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lvl="5"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lvl="6"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lvl="7"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lvl="8"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52" name="Google Shape;52;p13"/>
          <p:cNvSpPr txBox="1"/>
          <p:nvPr>
            <p:ph idx="12" type="sldNum"/>
          </p:nvPr>
        </p:nvSpPr>
        <p:spPr>
          <a:xfrm>
            <a:off x="7239150" y="4767262"/>
            <a:ext cx="1584300" cy="108000"/>
          </a:xfrm>
          <a:prstGeom prst="rect">
            <a:avLst/>
          </a:prstGeom>
          <a:noFill/>
          <a:ln>
            <a:noFill/>
          </a:ln>
        </p:spPr>
        <p:txBody>
          <a:bodyPr anchorCtr="0" anchor="ctr" bIns="0" lIns="0" spcFirstLastPara="1" rIns="0" wrap="square" tIns="0">
            <a:noAutofit/>
          </a:bodyPr>
          <a:lstStyle>
            <a:lvl1pPr indent="0" lvl="0"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1pPr>
            <a:lvl2pPr indent="0" lvl="1"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2pPr>
            <a:lvl3pPr indent="0" lvl="2"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3pPr>
            <a:lvl4pPr indent="0" lvl="3"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4pPr>
            <a:lvl5pPr indent="0" lvl="4"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5pPr>
            <a:lvl6pPr indent="0" lvl="5"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6pPr>
            <a:lvl7pPr indent="0" lvl="6"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7pPr>
            <a:lvl8pPr indent="0" lvl="7"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8pPr>
            <a:lvl9pPr indent="0" lvl="8" marL="0" marR="0" algn="r">
              <a:spcBef>
                <a:spcPts val="0"/>
              </a:spcBef>
              <a:buNone/>
              <a:defRPr b="0" i="0" sz="800" u="none" cap="none" strike="noStrike">
                <a:solidFill>
                  <a:srgbClr val="4D4D4D"/>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0" type="dt"/>
          </p:nvPr>
        </p:nvSpPr>
        <p:spPr>
          <a:xfrm>
            <a:off x="356356" y="4767262"/>
            <a:ext cx="2057400" cy="1080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100"/>
              <a:buNone/>
              <a:defRPr b="0" i="0" sz="800" u="none" cap="none" strike="noStrike">
                <a:solidFill>
                  <a:srgbClr val="4D4D4D"/>
                </a:solidFill>
                <a:latin typeface="Palatino Linotype"/>
                <a:ea typeface="Palatino Linotype"/>
                <a:cs typeface="Palatino Linotype"/>
                <a:sym typeface="Palatino Linotype"/>
              </a:defRPr>
            </a:lvl1pPr>
            <a:lvl2pPr lvl="1"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lvl="2"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lvl="3"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lvl="4"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lvl="5"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lvl="6"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lvl="7"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lvl="8" marR="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54" name="Google Shape;54;p13"/>
          <p:cNvSpPr txBox="1"/>
          <p:nvPr>
            <p:ph idx="1" type="body"/>
          </p:nvPr>
        </p:nvSpPr>
        <p:spPr>
          <a:xfrm>
            <a:off x="359532" y="1169195"/>
            <a:ext cx="8463900" cy="3346800"/>
          </a:xfrm>
          <a:prstGeom prst="rect">
            <a:avLst/>
          </a:prstGeom>
          <a:noFill/>
          <a:ln>
            <a:noFill/>
          </a:ln>
        </p:spPr>
        <p:txBody>
          <a:bodyPr anchorCtr="0" anchor="t" bIns="27000" lIns="27000" spcFirstLastPara="1" rIns="27000" wrap="square" tIns="27000">
            <a:noAutofit/>
          </a:bodyPr>
          <a:lstStyle>
            <a:lvl1pPr indent="-304800" lvl="0" marL="457200" marR="0" algn="l">
              <a:lnSpc>
                <a:spcPct val="110000"/>
              </a:lnSpc>
              <a:spcBef>
                <a:spcPts val="0"/>
              </a:spcBef>
              <a:spcAft>
                <a:spcPts val="0"/>
              </a:spcAft>
              <a:buClr>
                <a:schemeClr val="dk1"/>
              </a:buClr>
              <a:buSzPts val="1200"/>
              <a:buFont typeface="Noto Sans Symbols"/>
              <a:buChar char="▪"/>
              <a:defRPr b="0" i="0" sz="1200" u="none" cap="none" strike="noStrike">
                <a:solidFill>
                  <a:schemeClr val="dk1"/>
                </a:solidFill>
                <a:latin typeface="Palatino Linotype"/>
                <a:ea typeface="Palatino Linotype"/>
                <a:cs typeface="Palatino Linotype"/>
                <a:sym typeface="Palatino Linotype"/>
              </a:defRPr>
            </a:lvl1pPr>
            <a:lvl2pPr indent="-304800" lvl="1" marL="914400" marR="0" algn="l">
              <a:lnSpc>
                <a:spcPct val="110000"/>
              </a:lnSpc>
              <a:spcBef>
                <a:spcPts val="300"/>
              </a:spcBef>
              <a:spcAft>
                <a:spcPts val="0"/>
              </a:spcAft>
              <a:buClr>
                <a:srgbClr val="CC0000"/>
              </a:buClr>
              <a:buSzPts val="1200"/>
              <a:buFont typeface="Noto Sans Symbols"/>
              <a:buChar char="▪"/>
              <a:defRPr b="0" i="0" sz="1200" u="none" cap="none" strike="noStrike">
                <a:solidFill>
                  <a:schemeClr val="dk1"/>
                </a:solidFill>
                <a:latin typeface="Palatino Linotype"/>
                <a:ea typeface="Palatino Linotype"/>
                <a:cs typeface="Palatino Linotype"/>
                <a:sym typeface="Palatino Linotype"/>
              </a:defRPr>
            </a:lvl2pPr>
            <a:lvl3pPr indent="-304800" lvl="2" marL="1371600" marR="0" algn="l">
              <a:lnSpc>
                <a:spcPct val="110000"/>
              </a:lnSpc>
              <a:spcBef>
                <a:spcPts val="300"/>
              </a:spcBef>
              <a:spcAft>
                <a:spcPts val="0"/>
              </a:spcAft>
              <a:buClr>
                <a:srgbClr val="CC0000"/>
              </a:buClr>
              <a:buSzPts val="1200"/>
              <a:buFont typeface="Noto Sans Symbols"/>
              <a:buChar char="−"/>
              <a:defRPr b="0" i="0" sz="1200" u="none" cap="none" strike="noStrike">
                <a:solidFill>
                  <a:schemeClr val="dk1"/>
                </a:solidFill>
                <a:latin typeface="Palatino Linotype"/>
                <a:ea typeface="Palatino Linotype"/>
                <a:cs typeface="Palatino Linotype"/>
                <a:sym typeface="Palatino Linotype"/>
              </a:defRPr>
            </a:lvl3pPr>
            <a:lvl4pPr indent="-304800" lvl="3" marL="1828800" marR="0" algn="l">
              <a:lnSpc>
                <a:spcPct val="110000"/>
              </a:lnSpc>
              <a:spcBef>
                <a:spcPts val="300"/>
              </a:spcBef>
              <a:spcAft>
                <a:spcPts val="0"/>
              </a:spcAft>
              <a:buClr>
                <a:schemeClr val="dk1"/>
              </a:buClr>
              <a:buSzPts val="1200"/>
              <a:buFont typeface="Noto Sans Symbols"/>
              <a:buChar char="−"/>
              <a:defRPr b="0" i="0" sz="1200" u="none" cap="none" strike="noStrike">
                <a:solidFill>
                  <a:schemeClr val="dk1"/>
                </a:solidFill>
                <a:latin typeface="Palatino Linotype"/>
                <a:ea typeface="Palatino Linotype"/>
                <a:cs typeface="Palatino Linotype"/>
                <a:sym typeface="Palatino Linotype"/>
              </a:defRPr>
            </a:lvl4pPr>
            <a:lvl5pPr indent="-304800" lvl="4" marL="2286000" marR="0" algn="l">
              <a:lnSpc>
                <a:spcPct val="110000"/>
              </a:lnSpc>
              <a:spcBef>
                <a:spcPts val="300"/>
              </a:spcBef>
              <a:spcAft>
                <a:spcPts val="0"/>
              </a:spcAft>
              <a:buClr>
                <a:schemeClr val="dk1"/>
              </a:buClr>
              <a:buSzPts val="1200"/>
              <a:buFont typeface="Noto Sans Symbols"/>
              <a:buChar char="−"/>
              <a:defRPr b="0" i="0" sz="1200" u="none" cap="none" strike="noStrike">
                <a:solidFill>
                  <a:schemeClr val="dk1"/>
                </a:solidFill>
                <a:latin typeface="Palatino Linotype"/>
                <a:ea typeface="Palatino Linotype"/>
                <a:cs typeface="Palatino Linotype"/>
                <a:sym typeface="Palatino Linotype"/>
              </a:defRPr>
            </a:lvl5pPr>
            <a:lvl6pPr indent="-304800" lvl="5" marL="2743200" marR="0" algn="l">
              <a:lnSpc>
                <a:spcPct val="110000"/>
              </a:lnSpc>
              <a:spcBef>
                <a:spcPts val="300"/>
              </a:spcBef>
              <a:spcAft>
                <a:spcPts val="0"/>
              </a:spcAft>
              <a:buClr>
                <a:schemeClr val="dk1"/>
              </a:buClr>
              <a:buSzPts val="1200"/>
              <a:buFont typeface="Noto Sans Symbols"/>
              <a:buChar char="−"/>
              <a:defRPr b="0" i="0" sz="1200" u="none" cap="none" strike="noStrike">
                <a:solidFill>
                  <a:schemeClr val="dk1"/>
                </a:solidFill>
                <a:latin typeface="Palatino Linotype"/>
                <a:ea typeface="Palatino Linotype"/>
                <a:cs typeface="Palatino Linotype"/>
                <a:sym typeface="Palatino Linotype"/>
              </a:defRPr>
            </a:lvl6pPr>
            <a:lvl7pPr indent="-304800" lvl="6" marL="3200400" marR="0" algn="l">
              <a:lnSpc>
                <a:spcPct val="110000"/>
              </a:lnSpc>
              <a:spcBef>
                <a:spcPts val="300"/>
              </a:spcBef>
              <a:spcAft>
                <a:spcPts val="0"/>
              </a:spcAft>
              <a:buClr>
                <a:schemeClr val="dk1"/>
              </a:buClr>
              <a:buSzPts val="1200"/>
              <a:buFont typeface="Noto Sans Symbols"/>
              <a:buChar char="−"/>
              <a:defRPr b="0" i="0" sz="1200" u="none" cap="none" strike="noStrike">
                <a:solidFill>
                  <a:schemeClr val="dk1"/>
                </a:solidFill>
                <a:latin typeface="Palatino Linotype"/>
                <a:ea typeface="Palatino Linotype"/>
                <a:cs typeface="Palatino Linotype"/>
                <a:sym typeface="Palatino Linotype"/>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9pPr>
          </a:lstStyle>
          <a:p/>
        </p:txBody>
      </p:sp>
      <p:sp>
        <p:nvSpPr>
          <p:cNvPr id="55" name="Google Shape;55;p13"/>
          <p:cNvSpPr txBox="1"/>
          <p:nvPr>
            <p:ph type="title"/>
          </p:nvPr>
        </p:nvSpPr>
        <p:spPr>
          <a:xfrm>
            <a:off x="356356" y="438151"/>
            <a:ext cx="6680400" cy="290400"/>
          </a:xfrm>
          <a:prstGeom prst="rect">
            <a:avLst/>
          </a:prstGeom>
          <a:noFill/>
          <a:ln>
            <a:noFill/>
          </a:ln>
        </p:spPr>
        <p:txBody>
          <a:bodyPr anchorCtr="0" anchor="t" bIns="27000" lIns="27000" spcFirstLastPara="1" rIns="27000" wrap="square" tIns="27000">
            <a:noAutofit/>
          </a:bodyPr>
          <a:lstStyle>
            <a:lvl1pPr lvl="0" marR="0" algn="l">
              <a:lnSpc>
                <a:spcPct val="90000"/>
              </a:lnSpc>
              <a:spcBef>
                <a:spcPts val="0"/>
              </a:spcBef>
              <a:spcAft>
                <a:spcPts val="0"/>
              </a:spcAft>
              <a:buClr>
                <a:schemeClr val="dk1"/>
              </a:buClr>
              <a:buSzPts val="1800"/>
              <a:buFont typeface="Palatino Linotype"/>
              <a:buNone/>
              <a:defRPr b="1" i="0" sz="1800" u="none" cap="none" strike="noStrike">
                <a:solidFill>
                  <a:schemeClr val="dk1"/>
                </a:solidFill>
                <a:latin typeface="Palatino Linotype"/>
                <a:ea typeface="Palatino Linotype"/>
                <a:cs typeface="Palatino Linotype"/>
                <a:sym typeface="Palatino Linotype"/>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56" name="Google Shape;56;p13"/>
          <p:cNvPicPr preferRelativeResize="0"/>
          <p:nvPr/>
        </p:nvPicPr>
        <p:blipFill rotWithShape="1">
          <a:blip r:embed="rId1">
            <a:alphaModFix/>
          </a:blip>
          <a:srcRect b="0" l="0" r="0" t="0"/>
          <a:stretch/>
        </p:blipFill>
        <p:spPr>
          <a:xfrm>
            <a:off x="7836536" y="301228"/>
            <a:ext cx="986790" cy="273844"/>
          </a:xfrm>
          <a:prstGeom prst="rect">
            <a:avLst/>
          </a:prstGeom>
          <a:noFill/>
          <a:ln>
            <a:noFill/>
          </a:ln>
        </p:spPr>
      </p:pic>
      <p:pic>
        <p:nvPicPr>
          <p:cNvPr id="57" name="Google Shape;57;p13"/>
          <p:cNvPicPr preferRelativeResize="0"/>
          <p:nvPr/>
        </p:nvPicPr>
        <p:blipFill>
          <a:blip r:embed="rId2">
            <a:alphaModFix/>
          </a:blip>
          <a:stretch>
            <a:fillRect/>
          </a:stretch>
        </p:blipFill>
        <p:spPr>
          <a:xfrm>
            <a:off x="7836525" y="611850"/>
            <a:ext cx="986801" cy="33989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ctrTitle"/>
          </p:nvPr>
        </p:nvSpPr>
        <p:spPr>
          <a:xfrm>
            <a:off x="755576" y="1597820"/>
            <a:ext cx="7702500" cy="337800"/>
          </a:xfrm>
          <a:prstGeom prst="rect">
            <a:avLst/>
          </a:prstGeom>
          <a:noFill/>
          <a:ln>
            <a:noFill/>
          </a:ln>
        </p:spPr>
        <p:txBody>
          <a:bodyPr anchorCtr="0" anchor="t" bIns="27000" lIns="27000" spcFirstLastPara="1" rIns="27000" wrap="square" tIns="27000">
            <a:noAutofit/>
          </a:bodyPr>
          <a:lstStyle/>
          <a:p>
            <a:pPr indent="0" lvl="0" marL="0" rtl="0" algn="l">
              <a:lnSpc>
                <a:spcPct val="90000"/>
              </a:lnSpc>
              <a:spcBef>
                <a:spcPts val="0"/>
              </a:spcBef>
              <a:spcAft>
                <a:spcPts val="0"/>
              </a:spcAft>
              <a:buClr>
                <a:schemeClr val="dk1"/>
              </a:buClr>
              <a:buSzPts val="2100"/>
              <a:buFont typeface="Palatino Linotype"/>
              <a:buNone/>
            </a:pPr>
            <a:r>
              <a:rPr lang="en" sz="2000"/>
              <a:t>User-specific Risk Premiums in a Decentralized Lending Platform</a:t>
            </a:r>
            <a:endParaRPr sz="2000"/>
          </a:p>
        </p:txBody>
      </p:sp>
      <p:sp>
        <p:nvSpPr>
          <p:cNvPr id="111" name="Google Shape;111;p20"/>
          <p:cNvSpPr txBox="1"/>
          <p:nvPr>
            <p:ph idx="1" type="subTitle"/>
          </p:nvPr>
        </p:nvSpPr>
        <p:spPr>
          <a:xfrm>
            <a:off x="755575" y="2408575"/>
            <a:ext cx="7702500" cy="1265100"/>
          </a:xfrm>
          <a:prstGeom prst="rect">
            <a:avLst/>
          </a:prstGeom>
          <a:noFill/>
          <a:ln>
            <a:noFill/>
          </a:ln>
        </p:spPr>
        <p:txBody>
          <a:bodyPr anchorCtr="0" anchor="t" bIns="27000" lIns="27000" spcFirstLastPara="1" rIns="27000" wrap="square" tIns="27000">
            <a:noAutofit/>
          </a:bodyPr>
          <a:lstStyle/>
          <a:p>
            <a:pPr indent="0" lvl="0" marL="0" rtl="0" algn="l">
              <a:lnSpc>
                <a:spcPct val="110000"/>
              </a:lnSpc>
              <a:spcBef>
                <a:spcPts val="300"/>
              </a:spcBef>
              <a:spcAft>
                <a:spcPts val="0"/>
              </a:spcAft>
              <a:buClr>
                <a:schemeClr val="dk1"/>
              </a:buClr>
              <a:buSzPts val="1200"/>
              <a:buFont typeface="Arial"/>
              <a:buNone/>
            </a:pPr>
            <a:r>
              <a:rPr lang="en" sz="1500"/>
              <a:t>Alberto Arrigoni, Nicolas Oderbolz</a:t>
            </a:r>
            <a:endParaRPr sz="1500"/>
          </a:p>
        </p:txBody>
      </p:sp>
      <p:sp>
        <p:nvSpPr>
          <p:cNvPr id="112" name="Google Shape;112;p20"/>
          <p:cNvSpPr txBox="1"/>
          <p:nvPr>
            <p:ph idx="2" type="body"/>
          </p:nvPr>
        </p:nvSpPr>
        <p:spPr>
          <a:xfrm>
            <a:off x="756047" y="2035969"/>
            <a:ext cx="7702200" cy="372600"/>
          </a:xfrm>
          <a:prstGeom prst="rect">
            <a:avLst/>
          </a:prstGeom>
          <a:noFill/>
          <a:ln>
            <a:noFill/>
          </a:ln>
        </p:spPr>
        <p:txBody>
          <a:bodyPr anchorCtr="0" anchor="t" bIns="27000" lIns="27000" spcFirstLastPara="1" rIns="27000" wrap="square" tIns="27000">
            <a:noAutofit/>
          </a:bodyPr>
          <a:lstStyle/>
          <a:p>
            <a:pPr indent="0" lvl="0" marL="0" rtl="0" algn="l">
              <a:lnSpc>
                <a:spcPct val="110000"/>
              </a:lnSpc>
              <a:spcBef>
                <a:spcPts val="0"/>
              </a:spcBef>
              <a:spcAft>
                <a:spcPts val="0"/>
              </a:spcAft>
              <a:buClr>
                <a:srgbClr val="7F7F7F"/>
              </a:buClr>
              <a:buSzPts val="1500"/>
              <a:buNone/>
            </a:pPr>
            <a:r>
              <a:rPr lang="en" sz="1600"/>
              <a:t>DeFi &amp; Crypto Workshop @ Scuola Normale Superiore Pisa</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Clr>
                <a:schemeClr val="dk1"/>
              </a:buClr>
              <a:buSzPts val="1100"/>
              <a:buFont typeface="Arial"/>
              <a:buNone/>
            </a:pPr>
            <a:r>
              <a:rPr lang="en"/>
              <a:t>Design Space - Redistribution</a:t>
            </a:r>
            <a:endParaRPr/>
          </a:p>
        </p:txBody>
      </p:sp>
      <p:sp>
        <p:nvSpPr>
          <p:cNvPr id="181" name="Google Shape;181;p29"/>
          <p:cNvSpPr txBox="1"/>
          <p:nvPr>
            <p:ph idx="1" type="body"/>
          </p:nvPr>
        </p:nvSpPr>
        <p:spPr>
          <a:xfrm>
            <a:off x="356003" y="951650"/>
            <a:ext cx="8428200" cy="3672600"/>
          </a:xfrm>
          <a:prstGeom prst="rect">
            <a:avLst/>
          </a:prstGeom>
        </p:spPr>
        <p:txBody>
          <a:bodyPr anchorCtr="0" anchor="t" bIns="27000" lIns="27000" spcFirstLastPara="1" rIns="27000" wrap="square" tIns="27000">
            <a:noAutofit/>
          </a:bodyPr>
          <a:lstStyle/>
          <a:p>
            <a:pPr indent="0" lvl="0" marL="0" rtl="0" algn="l">
              <a:spcBef>
                <a:spcPts val="0"/>
              </a:spcBef>
              <a:spcAft>
                <a:spcPts val="300"/>
              </a:spcAft>
              <a:buNone/>
            </a:pPr>
            <a:r>
              <a:rPr b="1" lang="en" sz="1600"/>
              <a:t>C: External </a:t>
            </a:r>
            <a:r>
              <a:rPr b="1" lang="en" sz="1600"/>
              <a:t>Stability Pool:</a:t>
            </a:r>
            <a:endParaRPr sz="1600"/>
          </a:p>
        </p:txBody>
      </p:sp>
      <p:pic>
        <p:nvPicPr>
          <p:cNvPr id="182" name="Google Shape;182;p29"/>
          <p:cNvPicPr preferRelativeResize="0"/>
          <p:nvPr/>
        </p:nvPicPr>
        <p:blipFill>
          <a:blip r:embed="rId3">
            <a:alphaModFix/>
          </a:blip>
          <a:stretch>
            <a:fillRect/>
          </a:stretch>
        </p:blipFill>
        <p:spPr>
          <a:xfrm>
            <a:off x="985837" y="1530863"/>
            <a:ext cx="7172326" cy="270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Model / Simulation</a:t>
            </a:r>
            <a:endParaRPr/>
          </a:p>
        </p:txBody>
      </p:sp>
      <p:sp>
        <p:nvSpPr>
          <p:cNvPr id="188" name="Google Shape;188;p30"/>
          <p:cNvSpPr txBox="1"/>
          <p:nvPr>
            <p:ph idx="1" type="body"/>
          </p:nvPr>
        </p:nvSpPr>
        <p:spPr>
          <a:xfrm>
            <a:off x="356003" y="951650"/>
            <a:ext cx="8448300" cy="36726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sz="1600"/>
              <a:t>Design options are modeled in a discrete-time stochastic model  of the Folks Finance Protocol</a:t>
            </a:r>
            <a:endParaRPr sz="1600"/>
          </a:p>
          <a:p>
            <a:pPr indent="0" lvl="0" marL="0" rtl="0" algn="l">
              <a:spcBef>
                <a:spcPts val="300"/>
              </a:spcBef>
              <a:spcAft>
                <a:spcPts val="0"/>
              </a:spcAft>
              <a:buNone/>
            </a:pPr>
            <a:r>
              <a:t/>
            </a:r>
            <a:endParaRPr sz="1600"/>
          </a:p>
          <a:p>
            <a:pPr indent="-330200" lvl="0" marL="457200" rtl="0" algn="l">
              <a:spcBef>
                <a:spcPts val="300"/>
              </a:spcBef>
              <a:spcAft>
                <a:spcPts val="0"/>
              </a:spcAft>
              <a:buSzPts val="1600"/>
              <a:buChar char="●"/>
            </a:pPr>
            <a:r>
              <a:rPr b="1" lang="en" sz="1600"/>
              <a:t> Single collateral and borrowing asset</a:t>
            </a:r>
            <a:r>
              <a:rPr lang="en" sz="1600"/>
              <a:t> pair with a stochastic price process</a:t>
            </a:r>
            <a:endParaRPr sz="1600"/>
          </a:p>
          <a:p>
            <a:pPr indent="0" lvl="0" marL="457200" rtl="0" algn="l">
              <a:spcBef>
                <a:spcPts val="300"/>
              </a:spcBef>
              <a:spcAft>
                <a:spcPts val="0"/>
              </a:spcAft>
              <a:buNone/>
            </a:pPr>
            <a:r>
              <a:t/>
            </a:r>
            <a:endParaRPr sz="1600"/>
          </a:p>
          <a:p>
            <a:pPr indent="-330200" lvl="0" marL="457200" rtl="0" algn="l">
              <a:spcBef>
                <a:spcPts val="300"/>
              </a:spcBef>
              <a:spcAft>
                <a:spcPts val="0"/>
              </a:spcAft>
              <a:buSzPts val="1600"/>
              <a:buChar char="●"/>
            </a:pPr>
            <a:r>
              <a:rPr b="1" lang="en" sz="1600"/>
              <a:t>Borrowers </a:t>
            </a:r>
            <a:r>
              <a:rPr lang="en" sz="1600"/>
              <a:t>optimize collateral and debt based on</a:t>
            </a:r>
            <a:endParaRPr sz="1600"/>
          </a:p>
          <a:p>
            <a:pPr indent="-330200" lvl="1" marL="914400" rtl="0" algn="l">
              <a:spcBef>
                <a:spcPts val="0"/>
              </a:spcBef>
              <a:spcAft>
                <a:spcPts val="0"/>
              </a:spcAft>
              <a:buSzPts val="1600"/>
              <a:buChar char="○"/>
            </a:pPr>
            <a:r>
              <a:rPr lang="en" sz="1600"/>
              <a:t>risk preferences (target health factors)</a:t>
            </a:r>
            <a:endParaRPr sz="1600"/>
          </a:p>
          <a:p>
            <a:pPr indent="-330200" lvl="1" marL="914400" rtl="0" algn="l">
              <a:spcBef>
                <a:spcPts val="0"/>
              </a:spcBef>
              <a:spcAft>
                <a:spcPts val="0"/>
              </a:spcAft>
              <a:buSzPts val="1600"/>
              <a:buChar char="○"/>
            </a:pPr>
            <a:r>
              <a:rPr lang="en" sz="1600"/>
              <a:t>opportunity cost of collateral</a:t>
            </a:r>
            <a:endParaRPr sz="1600"/>
          </a:p>
          <a:p>
            <a:pPr indent="-330200" lvl="1" marL="914400" rtl="0" algn="l">
              <a:spcBef>
                <a:spcPts val="0"/>
              </a:spcBef>
              <a:spcAft>
                <a:spcPts val="0"/>
              </a:spcAft>
              <a:buSzPts val="1600"/>
              <a:buChar char="○"/>
            </a:pPr>
            <a:r>
              <a:rPr lang="en" sz="1600"/>
              <a:t>interest rates relative to external markets</a:t>
            </a:r>
            <a:endParaRPr sz="1600"/>
          </a:p>
          <a:p>
            <a:pPr indent="0" lvl="0" marL="0" rtl="0" algn="l">
              <a:spcBef>
                <a:spcPts val="300"/>
              </a:spcBef>
              <a:spcAft>
                <a:spcPts val="0"/>
              </a:spcAft>
              <a:buNone/>
            </a:pPr>
            <a:r>
              <a:t/>
            </a:r>
            <a:endParaRPr sz="1600"/>
          </a:p>
          <a:p>
            <a:pPr indent="-330200" lvl="0" marL="457200" rtl="0" algn="l">
              <a:spcBef>
                <a:spcPts val="300"/>
              </a:spcBef>
              <a:spcAft>
                <a:spcPts val="0"/>
              </a:spcAft>
              <a:buSzPts val="1600"/>
              <a:buChar char="●"/>
            </a:pPr>
            <a:r>
              <a:rPr b="1" lang="en" sz="1600"/>
              <a:t>Lenders </a:t>
            </a:r>
            <a:r>
              <a:rPr lang="en" sz="1600"/>
              <a:t>adjust capital supply based on protocol yield versus outside option</a:t>
            </a:r>
            <a:endParaRPr sz="1600"/>
          </a:p>
          <a:p>
            <a:pPr indent="0" lvl="0" marL="0" rtl="0" algn="l">
              <a:spcBef>
                <a:spcPts val="300"/>
              </a:spcBef>
              <a:spcAft>
                <a:spcPts val="3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Results I - Effects on Borrowing Volume and Revenues</a:t>
            </a:r>
            <a:endParaRPr/>
          </a:p>
        </p:txBody>
      </p:sp>
      <p:pic>
        <p:nvPicPr>
          <p:cNvPr id="194" name="Google Shape;194;p31"/>
          <p:cNvPicPr preferRelativeResize="0"/>
          <p:nvPr/>
        </p:nvPicPr>
        <p:blipFill>
          <a:blip r:embed="rId3">
            <a:alphaModFix/>
          </a:blip>
          <a:stretch>
            <a:fillRect/>
          </a:stretch>
        </p:blipFill>
        <p:spPr>
          <a:xfrm>
            <a:off x="1286150" y="961075"/>
            <a:ext cx="6305826" cy="4008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Results II</a:t>
            </a:r>
            <a:endParaRPr/>
          </a:p>
        </p:txBody>
      </p:sp>
      <p:pic>
        <p:nvPicPr>
          <p:cNvPr id="200" name="Google Shape;200;p32"/>
          <p:cNvPicPr preferRelativeResize="0"/>
          <p:nvPr/>
        </p:nvPicPr>
        <p:blipFill>
          <a:blip r:embed="rId3">
            <a:alphaModFix/>
          </a:blip>
          <a:stretch>
            <a:fillRect/>
          </a:stretch>
        </p:blipFill>
        <p:spPr>
          <a:xfrm>
            <a:off x="1074550" y="937100"/>
            <a:ext cx="7222902" cy="3991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Discussion</a:t>
            </a:r>
            <a:endParaRPr/>
          </a:p>
        </p:txBody>
      </p:sp>
      <p:sp>
        <p:nvSpPr>
          <p:cNvPr id="206" name="Google Shape;206;p33"/>
          <p:cNvSpPr txBox="1"/>
          <p:nvPr>
            <p:ph idx="1" type="body"/>
          </p:nvPr>
        </p:nvSpPr>
        <p:spPr>
          <a:xfrm>
            <a:off x="356003" y="951650"/>
            <a:ext cx="8467800" cy="3672600"/>
          </a:xfrm>
          <a:prstGeom prst="rect">
            <a:avLst/>
          </a:prstGeom>
          <a:ln>
            <a:noFill/>
          </a:ln>
        </p:spPr>
        <p:txBody>
          <a:bodyPr anchorCtr="0" anchor="t" bIns="27000" lIns="27000" spcFirstLastPara="1" rIns="27000" wrap="square" tIns="27000">
            <a:noAutofit/>
          </a:bodyPr>
          <a:lstStyle/>
          <a:p>
            <a:pPr indent="-330200" lvl="0" marL="457200" rtl="0" algn="l">
              <a:spcBef>
                <a:spcPts val="0"/>
              </a:spcBef>
              <a:spcAft>
                <a:spcPts val="0"/>
              </a:spcAft>
              <a:buSzPts val="1600"/>
              <a:buChar char="●"/>
            </a:pPr>
            <a:r>
              <a:rPr b="1" lang="en" sz="1600"/>
              <a:t>Trade-off: </a:t>
            </a:r>
            <a:r>
              <a:rPr lang="en" sz="1600"/>
              <a:t>Liberalizing collateral constraints in combination with a risk premium can better serve borrowing demand and increase volume. However, this comes at the cost of additional risk to lenders</a:t>
            </a:r>
            <a:endParaRPr sz="1600">
              <a:highlight>
                <a:srgbClr val="FFFF00"/>
              </a:highlight>
            </a:endParaRPr>
          </a:p>
          <a:p>
            <a:pPr indent="0" lvl="0" marL="914400" rtl="0" algn="l">
              <a:spcBef>
                <a:spcPts val="300"/>
              </a:spcBef>
              <a:spcAft>
                <a:spcPts val="0"/>
              </a:spcAft>
              <a:buNone/>
            </a:pPr>
            <a:r>
              <a:t/>
            </a:r>
            <a:endParaRPr sz="1600"/>
          </a:p>
          <a:p>
            <a:pPr indent="-330200" lvl="0" marL="457200" rtl="0" algn="l">
              <a:spcBef>
                <a:spcPts val="300"/>
              </a:spcBef>
              <a:spcAft>
                <a:spcPts val="0"/>
              </a:spcAft>
              <a:buSzPts val="1600"/>
              <a:buChar char="●"/>
            </a:pPr>
            <a:r>
              <a:rPr b="1" lang="en" sz="1600"/>
              <a:t>Stability pool mechanism: </a:t>
            </a:r>
            <a:r>
              <a:rPr lang="en" sz="1600"/>
              <a:t>Using risk-premium revenues to incentivise a dedicated stability pool (such as the AAVE Umbrella Module) provides an effective first-loss buffer and can preserve lender protection</a:t>
            </a:r>
            <a:endParaRPr sz="1600">
              <a:solidFill>
                <a:srgbClr val="980000"/>
              </a:solidFill>
            </a:endParaRPr>
          </a:p>
          <a:p>
            <a:pPr indent="0" lvl="0" marL="914400" rtl="0" algn="l">
              <a:spcBef>
                <a:spcPts val="300"/>
              </a:spcBef>
              <a:spcAft>
                <a:spcPts val="0"/>
              </a:spcAft>
              <a:buNone/>
            </a:pPr>
            <a:r>
              <a:t/>
            </a:r>
            <a:endParaRPr sz="1600">
              <a:solidFill>
                <a:srgbClr val="980000"/>
              </a:solidFill>
            </a:endParaRPr>
          </a:p>
          <a:p>
            <a:pPr indent="-330200" lvl="0" marL="457200" rtl="0" algn="l">
              <a:spcBef>
                <a:spcPts val="300"/>
              </a:spcBef>
              <a:spcAft>
                <a:spcPts val="0"/>
              </a:spcAft>
              <a:buSzPts val="1600"/>
              <a:buChar char="●"/>
            </a:pPr>
            <a:r>
              <a:rPr b="1" lang="en" sz="1600"/>
              <a:t>Market equilibrium:</a:t>
            </a:r>
            <a:r>
              <a:rPr lang="en" sz="1600"/>
              <a:t> Combining individualized interest rates with stability pools enhances overall market outcomes without compromising systemic stability</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4"/>
          <p:cNvPicPr preferRelativeResize="0"/>
          <p:nvPr/>
        </p:nvPicPr>
        <p:blipFill>
          <a:blip r:embed="rId3">
            <a:alphaModFix/>
          </a:blip>
          <a:stretch>
            <a:fillRect/>
          </a:stretch>
        </p:blipFill>
        <p:spPr>
          <a:xfrm>
            <a:off x="3141525" y="1630178"/>
            <a:ext cx="5924401" cy="3296496"/>
          </a:xfrm>
          <a:prstGeom prst="rect">
            <a:avLst/>
          </a:prstGeom>
          <a:noFill/>
          <a:ln>
            <a:noFill/>
          </a:ln>
        </p:spPr>
      </p:pic>
      <p:sp>
        <p:nvSpPr>
          <p:cNvPr id="212" name="Google Shape;212;p34"/>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Appendix </a:t>
            </a:r>
            <a:r>
              <a:rPr lang="en"/>
              <a:t>- </a:t>
            </a:r>
            <a:r>
              <a:rPr lang="en"/>
              <a:t>Monolithic Lending: The Standard Model</a:t>
            </a:r>
            <a:endParaRPr/>
          </a:p>
          <a:p>
            <a:pPr indent="0" lvl="0" marL="0" rtl="0" algn="l">
              <a:spcBef>
                <a:spcPts val="0"/>
              </a:spcBef>
              <a:spcAft>
                <a:spcPts val="0"/>
              </a:spcAft>
              <a:buNone/>
            </a:pPr>
            <a:r>
              <a:t/>
            </a:r>
            <a:endParaRPr/>
          </a:p>
        </p:txBody>
      </p:sp>
      <p:sp>
        <p:nvSpPr>
          <p:cNvPr id="213" name="Google Shape;213;p34"/>
          <p:cNvSpPr txBox="1"/>
          <p:nvPr>
            <p:ph idx="1" type="body"/>
          </p:nvPr>
        </p:nvSpPr>
        <p:spPr>
          <a:xfrm>
            <a:off x="356000" y="951650"/>
            <a:ext cx="5264400" cy="36726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sz="1600"/>
              <a:t>All DeFi lending protocols (Folks Finance, AAVE, Compound, Morpho) use permissionless pooled-risk markets governed by:</a:t>
            </a:r>
            <a:endParaRPr sz="1600"/>
          </a:p>
          <a:p>
            <a:pPr indent="0" lvl="0" marL="0" rtl="0" algn="l">
              <a:spcBef>
                <a:spcPts val="300"/>
              </a:spcBef>
              <a:spcAft>
                <a:spcPts val="0"/>
              </a:spcAft>
              <a:buNone/>
            </a:pPr>
            <a:r>
              <a:t/>
            </a:r>
            <a:endParaRPr sz="1300"/>
          </a:p>
          <a:p>
            <a:pPr indent="0" lvl="0" marL="0" rtl="0" algn="l">
              <a:spcBef>
                <a:spcPts val="300"/>
              </a:spcBef>
              <a:spcAft>
                <a:spcPts val="0"/>
              </a:spcAft>
              <a:buNone/>
            </a:pPr>
            <a:r>
              <a:rPr b="1" lang="en" sz="1600"/>
              <a:t>Utilization Ratio: </a:t>
            </a:r>
            <a:endParaRPr b="1"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0"/>
              </a:spcAft>
              <a:buClr>
                <a:schemeClr val="dk1"/>
              </a:buClr>
              <a:buSzPts val="1100"/>
              <a:buFont typeface="Arial"/>
              <a:buNone/>
            </a:pPr>
            <a:r>
              <a:rPr b="1" lang="en" sz="1600"/>
              <a:t>Borrow Rate:</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300"/>
              </a:spcAft>
              <a:buNone/>
            </a:pPr>
            <a:r>
              <a:rPr b="1" lang="en" sz="1600"/>
              <a:t>Deposit</a:t>
            </a:r>
            <a:r>
              <a:rPr b="1" lang="en" sz="1600"/>
              <a:t> Rate:</a:t>
            </a:r>
            <a:endParaRPr sz="1600"/>
          </a:p>
        </p:txBody>
      </p:sp>
      <p:pic>
        <p:nvPicPr>
          <p:cNvPr id="214" name="Google Shape;214;p34" title="Screenshot 2026-01-20 alle 10.46.40.png"/>
          <p:cNvPicPr preferRelativeResize="0"/>
          <p:nvPr/>
        </p:nvPicPr>
        <p:blipFill>
          <a:blip r:embed="rId4">
            <a:alphaModFix/>
          </a:blip>
          <a:stretch>
            <a:fillRect/>
          </a:stretch>
        </p:blipFill>
        <p:spPr>
          <a:xfrm>
            <a:off x="347325" y="2363011"/>
            <a:ext cx="1647226" cy="463475"/>
          </a:xfrm>
          <a:prstGeom prst="rect">
            <a:avLst/>
          </a:prstGeom>
          <a:noFill/>
          <a:ln>
            <a:noFill/>
          </a:ln>
        </p:spPr>
      </p:pic>
      <p:pic>
        <p:nvPicPr>
          <p:cNvPr id="215" name="Google Shape;215;p34" title="Screenshot 2026-01-20 alle 10.48.25.png"/>
          <p:cNvPicPr preferRelativeResize="0"/>
          <p:nvPr/>
        </p:nvPicPr>
        <p:blipFill>
          <a:blip r:embed="rId5">
            <a:alphaModFix/>
          </a:blip>
          <a:stretch>
            <a:fillRect/>
          </a:stretch>
        </p:blipFill>
        <p:spPr>
          <a:xfrm>
            <a:off x="339003" y="3306815"/>
            <a:ext cx="3491851" cy="907475"/>
          </a:xfrm>
          <a:prstGeom prst="rect">
            <a:avLst/>
          </a:prstGeom>
          <a:noFill/>
          <a:ln>
            <a:noFill/>
          </a:ln>
        </p:spPr>
      </p:pic>
      <p:pic>
        <p:nvPicPr>
          <p:cNvPr id="216" name="Google Shape;216;p34" title="Screenshot 2026-01-20 alle 10.49.36.png"/>
          <p:cNvPicPr preferRelativeResize="0"/>
          <p:nvPr/>
        </p:nvPicPr>
        <p:blipFill>
          <a:blip r:embed="rId6">
            <a:alphaModFix/>
          </a:blip>
          <a:stretch>
            <a:fillRect/>
          </a:stretch>
        </p:blipFill>
        <p:spPr>
          <a:xfrm>
            <a:off x="356000" y="4540836"/>
            <a:ext cx="2122955" cy="463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Appendix - Modelling Details I</a:t>
            </a:r>
            <a:endParaRPr/>
          </a:p>
        </p:txBody>
      </p:sp>
      <p:sp>
        <p:nvSpPr>
          <p:cNvPr id="222" name="Google Shape;222;p35"/>
          <p:cNvSpPr txBox="1"/>
          <p:nvPr>
            <p:ph idx="1" type="body"/>
          </p:nvPr>
        </p:nvSpPr>
        <p:spPr>
          <a:xfrm>
            <a:off x="356003" y="951650"/>
            <a:ext cx="8435700" cy="3672600"/>
          </a:xfrm>
          <a:prstGeom prst="rect">
            <a:avLst/>
          </a:prstGeom>
        </p:spPr>
        <p:txBody>
          <a:bodyPr anchorCtr="0" anchor="t" bIns="27000" lIns="27000" spcFirstLastPara="1" rIns="27000" wrap="square" tIns="27000">
            <a:noAutofit/>
          </a:bodyPr>
          <a:lstStyle/>
          <a:p>
            <a:pPr indent="0" lvl="0" marL="0" rtl="0" algn="just">
              <a:lnSpc>
                <a:spcPct val="110000"/>
              </a:lnSpc>
              <a:spcBef>
                <a:spcPts val="0"/>
              </a:spcBef>
              <a:spcAft>
                <a:spcPts val="0"/>
              </a:spcAft>
              <a:buNone/>
            </a:pPr>
            <a:r>
              <a:rPr b="1" lang="en" sz="1600"/>
              <a:t>Borrower Demand</a:t>
            </a:r>
            <a:endParaRPr b="1" sz="1600"/>
          </a:p>
          <a:p>
            <a:pPr indent="-330200" lvl="0" marL="457200" rtl="0" algn="just">
              <a:lnSpc>
                <a:spcPct val="110000"/>
              </a:lnSpc>
              <a:spcBef>
                <a:spcPts val="400"/>
              </a:spcBef>
              <a:spcAft>
                <a:spcPts val="0"/>
              </a:spcAft>
              <a:buSzPts val="1600"/>
              <a:buChar char="▪"/>
            </a:pPr>
            <a:r>
              <a:rPr lang="en" sz="1600"/>
              <a:t>Each borrower </a:t>
            </a:r>
            <a:r>
              <a:rPr i="1" lang="en" sz="1600"/>
              <a:t>i</a:t>
            </a:r>
            <a:r>
              <a:rPr lang="en" sz="1600"/>
              <a:t> targets a specific health factor 𝛼</a:t>
            </a:r>
            <a:r>
              <a:rPr i="1" lang="en" sz="1600"/>
              <a:t>_i</a:t>
            </a:r>
            <a:r>
              <a:rPr lang="en" sz="1600"/>
              <a:t>. Thus borrowing demand is defined as follows (depends on the borrowable amount):</a:t>
            </a:r>
            <a:endParaRPr sz="1600"/>
          </a:p>
          <a:p>
            <a:pPr indent="0" lvl="0" marL="0" rtl="0" algn="l">
              <a:spcBef>
                <a:spcPts val="400"/>
              </a:spcBef>
              <a:spcAft>
                <a:spcPts val="0"/>
              </a:spcAft>
              <a:buNone/>
            </a:pPr>
            <a:r>
              <a:t/>
            </a:r>
            <a:endParaRPr b="1" sz="1600"/>
          </a:p>
          <a:p>
            <a:pPr indent="0" lvl="0" marL="0" rtl="0" algn="l">
              <a:spcBef>
                <a:spcPts val="300"/>
              </a:spcBef>
              <a:spcAft>
                <a:spcPts val="0"/>
              </a:spcAft>
              <a:buNone/>
            </a:pPr>
            <a:r>
              <a:t/>
            </a:r>
            <a:endParaRPr b="1" sz="1600"/>
          </a:p>
          <a:p>
            <a:pPr indent="0" lvl="0" marL="0" rtl="0" algn="l">
              <a:spcBef>
                <a:spcPts val="300"/>
              </a:spcBef>
              <a:spcAft>
                <a:spcPts val="0"/>
              </a:spcAft>
              <a:buNone/>
            </a:pPr>
            <a:r>
              <a:t/>
            </a:r>
            <a:endParaRPr b="1" sz="1600"/>
          </a:p>
          <a:p>
            <a:pPr indent="-330200" lvl="0" marL="457200" rtl="0" algn="l">
              <a:spcBef>
                <a:spcPts val="300"/>
              </a:spcBef>
              <a:spcAft>
                <a:spcPts val="0"/>
              </a:spcAft>
              <a:buSzPts val="1600"/>
              <a:buChar char="▪"/>
            </a:pPr>
            <a:r>
              <a:rPr lang="en" sz="1600"/>
              <a:t>The change in  borrowing demand is then defined as a function of the amount of collateral supplied to the protocol</a:t>
            </a:r>
            <a:endParaRPr sz="1600"/>
          </a:p>
        </p:txBody>
      </p:sp>
      <p:pic>
        <p:nvPicPr>
          <p:cNvPr id="223" name="Google Shape;223;p35"/>
          <p:cNvPicPr preferRelativeResize="0"/>
          <p:nvPr/>
        </p:nvPicPr>
        <p:blipFill>
          <a:blip r:embed="rId3">
            <a:alphaModFix/>
          </a:blip>
          <a:stretch>
            <a:fillRect/>
          </a:stretch>
        </p:blipFill>
        <p:spPr>
          <a:xfrm>
            <a:off x="3371850" y="1972250"/>
            <a:ext cx="2400300" cy="638175"/>
          </a:xfrm>
          <a:prstGeom prst="rect">
            <a:avLst/>
          </a:prstGeom>
          <a:noFill/>
          <a:ln>
            <a:noFill/>
          </a:ln>
        </p:spPr>
      </p:pic>
      <p:pic>
        <p:nvPicPr>
          <p:cNvPr id="224" name="Google Shape;224;p35"/>
          <p:cNvPicPr preferRelativeResize="0"/>
          <p:nvPr/>
        </p:nvPicPr>
        <p:blipFill>
          <a:blip r:embed="rId4">
            <a:alphaModFix/>
          </a:blip>
          <a:stretch>
            <a:fillRect/>
          </a:stretch>
        </p:blipFill>
        <p:spPr>
          <a:xfrm>
            <a:off x="471675" y="3348376"/>
            <a:ext cx="8109901" cy="158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Appendix - Modelling Details II</a:t>
            </a:r>
            <a:endParaRPr/>
          </a:p>
        </p:txBody>
      </p:sp>
      <p:pic>
        <p:nvPicPr>
          <p:cNvPr id="230" name="Google Shape;230;p36"/>
          <p:cNvPicPr preferRelativeResize="0"/>
          <p:nvPr/>
        </p:nvPicPr>
        <p:blipFill>
          <a:blip r:embed="rId3">
            <a:alphaModFix/>
          </a:blip>
          <a:stretch>
            <a:fillRect/>
          </a:stretch>
        </p:blipFill>
        <p:spPr>
          <a:xfrm>
            <a:off x="682625" y="1055150"/>
            <a:ext cx="7677724" cy="3922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Appendix - Modelling Details III</a:t>
            </a:r>
            <a:endParaRPr/>
          </a:p>
        </p:txBody>
      </p:sp>
      <p:sp>
        <p:nvSpPr>
          <p:cNvPr id="236" name="Google Shape;236;p37"/>
          <p:cNvSpPr txBox="1"/>
          <p:nvPr>
            <p:ph idx="1" type="body"/>
          </p:nvPr>
        </p:nvSpPr>
        <p:spPr>
          <a:xfrm>
            <a:off x="356003" y="951650"/>
            <a:ext cx="8435700" cy="3672600"/>
          </a:xfrm>
          <a:prstGeom prst="rect">
            <a:avLst/>
          </a:prstGeom>
        </p:spPr>
        <p:txBody>
          <a:bodyPr anchorCtr="0" anchor="t" bIns="27000" lIns="27000" spcFirstLastPara="1" rIns="27000" wrap="square" tIns="27000">
            <a:noAutofit/>
          </a:bodyPr>
          <a:lstStyle/>
          <a:p>
            <a:pPr indent="0" lvl="0" marL="0" rtl="0" algn="just">
              <a:lnSpc>
                <a:spcPct val="110000"/>
              </a:lnSpc>
              <a:spcBef>
                <a:spcPts val="0"/>
              </a:spcBef>
              <a:spcAft>
                <a:spcPts val="0"/>
              </a:spcAft>
              <a:buNone/>
            </a:pPr>
            <a:r>
              <a:rPr b="1" lang="en" sz="1600"/>
              <a:t>Lender Supply</a:t>
            </a:r>
            <a:endParaRPr b="1" sz="1600"/>
          </a:p>
          <a:p>
            <a:pPr indent="0" lvl="0" marL="0" rtl="0" algn="l">
              <a:spcBef>
                <a:spcPts val="400"/>
              </a:spcBef>
              <a:spcAft>
                <a:spcPts val="300"/>
              </a:spcAft>
              <a:buNone/>
            </a:pPr>
            <a:r>
              <a:t/>
            </a:r>
            <a:endParaRPr sz="1600"/>
          </a:p>
        </p:txBody>
      </p:sp>
      <p:pic>
        <p:nvPicPr>
          <p:cNvPr id="237" name="Google Shape;237;p37"/>
          <p:cNvPicPr preferRelativeResize="0"/>
          <p:nvPr/>
        </p:nvPicPr>
        <p:blipFill>
          <a:blip r:embed="rId3">
            <a:alphaModFix/>
          </a:blip>
          <a:stretch>
            <a:fillRect/>
          </a:stretch>
        </p:blipFill>
        <p:spPr>
          <a:xfrm>
            <a:off x="2225275" y="1199500"/>
            <a:ext cx="4697149" cy="3551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Appendix - Model Calibration</a:t>
            </a:r>
            <a:endParaRPr/>
          </a:p>
        </p:txBody>
      </p:sp>
      <p:pic>
        <p:nvPicPr>
          <p:cNvPr id="243" name="Google Shape;243;p38"/>
          <p:cNvPicPr preferRelativeResize="0"/>
          <p:nvPr/>
        </p:nvPicPr>
        <p:blipFill>
          <a:blip r:embed="rId3">
            <a:alphaModFix/>
          </a:blip>
          <a:stretch>
            <a:fillRect/>
          </a:stretch>
        </p:blipFill>
        <p:spPr>
          <a:xfrm>
            <a:off x="293900" y="990600"/>
            <a:ext cx="3927850" cy="3914775"/>
          </a:xfrm>
          <a:prstGeom prst="rect">
            <a:avLst/>
          </a:prstGeom>
          <a:noFill/>
          <a:ln>
            <a:noFill/>
          </a:ln>
        </p:spPr>
      </p:pic>
      <p:pic>
        <p:nvPicPr>
          <p:cNvPr id="244" name="Google Shape;244;p38"/>
          <p:cNvPicPr preferRelativeResize="0"/>
          <p:nvPr/>
        </p:nvPicPr>
        <p:blipFill>
          <a:blip r:embed="rId4">
            <a:alphaModFix/>
          </a:blip>
          <a:stretch>
            <a:fillRect/>
          </a:stretch>
        </p:blipFill>
        <p:spPr>
          <a:xfrm>
            <a:off x="4443050" y="1142999"/>
            <a:ext cx="3931919" cy="112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Overview</a:t>
            </a:r>
            <a:endParaRPr/>
          </a:p>
        </p:txBody>
      </p:sp>
      <p:sp>
        <p:nvSpPr>
          <p:cNvPr id="118" name="Google Shape;118;p21"/>
          <p:cNvSpPr txBox="1"/>
          <p:nvPr>
            <p:ph idx="1" type="body"/>
          </p:nvPr>
        </p:nvSpPr>
        <p:spPr>
          <a:xfrm>
            <a:off x="356000" y="951650"/>
            <a:ext cx="8301600" cy="3672600"/>
          </a:xfrm>
          <a:prstGeom prst="rect">
            <a:avLst/>
          </a:prstGeom>
          <a:ln>
            <a:noFill/>
          </a:ln>
        </p:spPr>
        <p:txBody>
          <a:bodyPr anchorCtr="0" anchor="t" bIns="27000" lIns="27000" spcFirstLastPara="1" rIns="27000" wrap="square" tIns="27000">
            <a:noAutofit/>
          </a:bodyPr>
          <a:lstStyle/>
          <a:p>
            <a:pPr indent="0" lvl="0" marL="0" rtl="0" algn="l">
              <a:spcBef>
                <a:spcPts val="0"/>
              </a:spcBef>
              <a:spcAft>
                <a:spcPts val="0"/>
              </a:spcAft>
              <a:buNone/>
            </a:pPr>
            <a:r>
              <a:rPr b="1" lang="en" sz="1600"/>
              <a:t>Motivation: </a:t>
            </a:r>
            <a:r>
              <a:rPr lang="en" sz="1600"/>
              <a:t>(Most) </a:t>
            </a:r>
            <a:r>
              <a:rPr lang="en" sz="1600"/>
              <a:t>lending protocols rely on uniform pricing based on utilization rates, which fails to account for idiosyncratic risk preferences of individual users. This leads to adverse selection and prevents welfare-maximizing capital allocation.</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rPr b="1" lang="en" sz="1600"/>
              <a:t>Research Question: </a:t>
            </a:r>
            <a:r>
              <a:rPr lang="en" sz="1600"/>
              <a:t>How can protocols optimally internalize individual risk externalities to enhance market volumes and systemic stability?</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rPr b="1" lang="en" sz="1600"/>
              <a:t>Method: </a:t>
            </a:r>
            <a:r>
              <a:rPr lang="en" sz="1600"/>
              <a:t>We develop a micro-founded theoretical framework to model interest rate discovery and incentives. This is complemented by Monte Carlo-based scenario analyses to evaluate resilience.</a:t>
            </a:r>
            <a:endParaRPr sz="1600"/>
          </a:p>
          <a:p>
            <a:pPr indent="0" lvl="0" marL="0" rtl="0" algn="l">
              <a:spcBef>
                <a:spcPts val="300"/>
              </a:spcBef>
              <a:spcAft>
                <a:spcPts val="0"/>
              </a:spcAft>
              <a:buNone/>
            </a:pPr>
            <a:r>
              <a:t/>
            </a:r>
            <a:endParaRPr sz="1600"/>
          </a:p>
          <a:p>
            <a:pPr indent="0" lvl="0" marL="0" rtl="0" algn="l">
              <a:spcBef>
                <a:spcPts val="300"/>
              </a:spcBef>
              <a:spcAft>
                <a:spcPts val="300"/>
              </a:spcAft>
              <a:buNone/>
            </a:pPr>
            <a:r>
              <a:rPr b="1" lang="en" sz="1600"/>
              <a:t>Result: </a:t>
            </a:r>
            <a:r>
              <a:rPr lang="en" sz="1600"/>
              <a:t>Combining individualized risk-based interest rates with stability pools enhances overall market outcomes without compromising systemic stability.</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Intro to Folks Finance - Liquidity Fragmentation Problem</a:t>
            </a:r>
            <a:endParaRPr/>
          </a:p>
          <a:p>
            <a:pPr indent="0" lvl="0" marL="0" rtl="0" algn="l">
              <a:spcBef>
                <a:spcPts val="0"/>
              </a:spcBef>
              <a:spcAft>
                <a:spcPts val="0"/>
              </a:spcAft>
              <a:buNone/>
            </a:pPr>
            <a:r>
              <a:t/>
            </a:r>
            <a:endParaRPr/>
          </a:p>
        </p:txBody>
      </p:sp>
      <p:sp>
        <p:nvSpPr>
          <p:cNvPr id="124" name="Google Shape;124;p22"/>
          <p:cNvSpPr txBox="1"/>
          <p:nvPr>
            <p:ph idx="1" type="body"/>
          </p:nvPr>
        </p:nvSpPr>
        <p:spPr>
          <a:xfrm>
            <a:off x="356000" y="951650"/>
            <a:ext cx="8518500" cy="943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b="1" lang="en" sz="1600"/>
              <a:t>Challenge</a:t>
            </a:r>
            <a:r>
              <a:rPr lang="en" sz="1600"/>
              <a:t>: Traditional protocols create separate pools per asset per chain. This splinters liquidity and creates inefficiency.</a:t>
            </a:r>
            <a:endParaRPr sz="1600"/>
          </a:p>
          <a:p>
            <a:pPr indent="0" lvl="0" marL="0" rtl="0" algn="l">
              <a:spcBef>
                <a:spcPts val="300"/>
              </a:spcBef>
              <a:spcAft>
                <a:spcPts val="300"/>
              </a:spcAft>
              <a:buNone/>
            </a:pPr>
            <a:r>
              <a:t/>
            </a:r>
            <a:endParaRPr sz="1600"/>
          </a:p>
        </p:txBody>
      </p:sp>
      <p:sp>
        <p:nvSpPr>
          <p:cNvPr id="125" name="Google Shape;125;p22"/>
          <p:cNvSpPr txBox="1"/>
          <p:nvPr>
            <p:ph idx="2" type="body"/>
          </p:nvPr>
        </p:nvSpPr>
        <p:spPr>
          <a:xfrm>
            <a:off x="4676550" y="1674575"/>
            <a:ext cx="4197900" cy="30420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b="1" lang="en" sz="1600"/>
              <a:t>Cross-Chain (Folks Finance)</a:t>
            </a:r>
            <a:endParaRPr b="1" sz="1600"/>
          </a:p>
          <a:p>
            <a:pPr indent="0" lvl="0" marL="0" rtl="0" algn="l">
              <a:spcBef>
                <a:spcPts val="300"/>
              </a:spcBef>
              <a:spcAft>
                <a:spcPts val="0"/>
              </a:spcAft>
              <a:buNone/>
            </a:pPr>
            <a:r>
              <a:t/>
            </a:r>
            <a:endParaRPr b="1" sz="1600"/>
          </a:p>
          <a:p>
            <a:pPr indent="0" lvl="0" marL="0" rtl="0" algn="l">
              <a:spcBef>
                <a:spcPts val="300"/>
              </a:spcBef>
              <a:spcAft>
                <a:spcPts val="0"/>
              </a:spcAft>
              <a:buNone/>
            </a:pPr>
            <a:r>
              <a:rPr lang="en" sz="1600"/>
              <a:t>USDC Pool : </a:t>
            </a:r>
            <a:r>
              <a:rPr b="1" lang="en" sz="1600"/>
              <a:t>30M</a:t>
            </a:r>
            <a:r>
              <a:rPr lang="en" sz="1600"/>
              <a:t> unified pool across all chains</a:t>
            </a:r>
            <a:endParaRPr sz="1600"/>
          </a:p>
          <a:p>
            <a:pPr indent="0" lvl="0" marL="0" rtl="0" algn="l">
              <a:spcBef>
                <a:spcPts val="300"/>
              </a:spcBef>
              <a:spcAft>
                <a:spcPts val="0"/>
              </a:spcAft>
              <a:buNone/>
            </a:pPr>
            <a:r>
              <a:t/>
            </a:r>
            <a:endParaRPr b="1" sz="1600"/>
          </a:p>
          <a:p>
            <a:pPr indent="0" lvl="0" marL="0" rtl="0" algn="l">
              <a:spcBef>
                <a:spcPts val="300"/>
              </a:spcBef>
              <a:spcAft>
                <a:spcPts val="0"/>
              </a:spcAft>
              <a:buNone/>
            </a:pPr>
            <a:r>
              <a:rPr b="1" lang="en" sz="1600"/>
              <a:t>→ Single efficient aggregated pool</a:t>
            </a:r>
            <a:endParaRPr b="1" sz="1600"/>
          </a:p>
          <a:p>
            <a:pPr indent="0" lvl="0" marL="0" rtl="0" algn="l">
              <a:spcBef>
                <a:spcPts val="300"/>
              </a:spcBef>
              <a:spcAft>
                <a:spcPts val="0"/>
              </a:spcAft>
              <a:buNone/>
            </a:pPr>
            <a:r>
              <a:t/>
            </a:r>
            <a:endParaRPr b="1" sz="1600"/>
          </a:p>
          <a:p>
            <a:pPr indent="0" lvl="0" marL="0" rtl="0" algn="l">
              <a:spcBef>
                <a:spcPts val="300"/>
              </a:spcBef>
              <a:spcAft>
                <a:spcPts val="0"/>
              </a:spcAft>
              <a:buNone/>
            </a:pPr>
            <a:r>
              <a:rPr lang="en" sz="1600"/>
              <a:t>At Uopt=90%: </a:t>
            </a:r>
            <a:r>
              <a:rPr b="1" lang="en" sz="1600"/>
              <a:t>27M</a:t>
            </a:r>
            <a:r>
              <a:rPr lang="en" sz="1600"/>
              <a:t> max borrow </a:t>
            </a:r>
            <a:endParaRPr sz="1600"/>
          </a:p>
          <a:p>
            <a:pPr indent="0" lvl="0" marL="0" rtl="0" algn="l">
              <a:spcBef>
                <a:spcPts val="300"/>
              </a:spcBef>
              <a:spcAft>
                <a:spcPts val="0"/>
              </a:spcAft>
              <a:buNone/>
            </a:pPr>
            <a:r>
              <a:rPr i="1" lang="en" sz="1600"/>
              <a:t>(3x more capital efficiency)</a:t>
            </a:r>
            <a:endParaRPr i="1" sz="1600"/>
          </a:p>
          <a:p>
            <a:pPr indent="0" lvl="0" marL="0" rtl="0" algn="l">
              <a:spcBef>
                <a:spcPts val="300"/>
              </a:spcBef>
              <a:spcAft>
                <a:spcPts val="300"/>
              </a:spcAft>
              <a:buNone/>
            </a:pPr>
            <a:r>
              <a:t/>
            </a:r>
            <a:endParaRPr b="1" sz="1600"/>
          </a:p>
        </p:txBody>
      </p:sp>
      <p:sp>
        <p:nvSpPr>
          <p:cNvPr id="126" name="Google Shape;126;p22"/>
          <p:cNvSpPr txBox="1"/>
          <p:nvPr>
            <p:ph idx="2" type="body"/>
          </p:nvPr>
        </p:nvSpPr>
        <p:spPr>
          <a:xfrm>
            <a:off x="356000" y="1690737"/>
            <a:ext cx="4197900" cy="30420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b="1" lang="en" sz="1600"/>
              <a:t>Siloed Multi-Chain (AAVE)</a:t>
            </a:r>
            <a:endParaRPr b="1" sz="1600"/>
          </a:p>
          <a:p>
            <a:pPr indent="0" lvl="0" marL="0" rtl="0" algn="l">
              <a:spcBef>
                <a:spcPts val="300"/>
              </a:spcBef>
              <a:spcAft>
                <a:spcPts val="0"/>
              </a:spcAft>
              <a:buNone/>
            </a:pPr>
            <a:r>
              <a:t/>
            </a:r>
            <a:endParaRPr b="1" sz="1600"/>
          </a:p>
          <a:p>
            <a:pPr indent="0" lvl="0" marL="0" rtl="0" algn="l">
              <a:spcBef>
                <a:spcPts val="300"/>
              </a:spcBef>
              <a:spcAft>
                <a:spcPts val="0"/>
              </a:spcAft>
              <a:buNone/>
            </a:pPr>
            <a:r>
              <a:rPr lang="en" sz="1600"/>
              <a:t>USDC Pool: </a:t>
            </a:r>
            <a:r>
              <a:rPr b="1" lang="en" sz="1600"/>
              <a:t>10M</a:t>
            </a:r>
            <a:r>
              <a:rPr lang="en" sz="1600"/>
              <a:t> (Ethereum) + </a:t>
            </a:r>
            <a:r>
              <a:rPr b="1" lang="en" sz="1600"/>
              <a:t>10M</a:t>
            </a:r>
            <a:r>
              <a:rPr lang="en" sz="1600"/>
              <a:t> (Avalanche) + </a:t>
            </a:r>
            <a:r>
              <a:rPr b="1" lang="en" sz="1600"/>
              <a:t>10M</a:t>
            </a:r>
            <a:r>
              <a:rPr lang="en" sz="1600"/>
              <a:t> (Arbitrum) + …</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rPr lang="en" sz="1600"/>
              <a:t>→ 3 separate pools with 3 different rates</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rPr lang="en" sz="1600"/>
              <a:t>At Uopt=90%: </a:t>
            </a:r>
            <a:r>
              <a:rPr b="1" lang="en" sz="1600"/>
              <a:t>9M</a:t>
            </a:r>
            <a:r>
              <a:rPr lang="en" sz="1600"/>
              <a:t> max borrow per chain/pool</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300"/>
              </a:spcAft>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DeFi Lending: The Standard Model</a:t>
            </a:r>
            <a:endParaRPr/>
          </a:p>
          <a:p>
            <a:pPr indent="0" lvl="0" marL="0" rtl="0" algn="l">
              <a:spcBef>
                <a:spcPts val="0"/>
              </a:spcBef>
              <a:spcAft>
                <a:spcPts val="0"/>
              </a:spcAft>
              <a:buNone/>
            </a:pPr>
            <a:r>
              <a:t/>
            </a:r>
            <a:endParaRPr/>
          </a:p>
        </p:txBody>
      </p:sp>
      <p:sp>
        <p:nvSpPr>
          <p:cNvPr id="132" name="Google Shape;132;p23"/>
          <p:cNvSpPr txBox="1"/>
          <p:nvPr>
            <p:ph idx="1" type="body"/>
          </p:nvPr>
        </p:nvSpPr>
        <p:spPr>
          <a:xfrm>
            <a:off x="356000" y="1044050"/>
            <a:ext cx="4523400" cy="36978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sz="1600"/>
              <a:t>DeFi lending protocols (Folks Finance, AAVE, etc.) provide permissionless pooled-risk markets:</a:t>
            </a:r>
            <a:endParaRPr sz="1600"/>
          </a:p>
          <a:p>
            <a:pPr indent="0" lvl="0" marL="0" rtl="0" algn="l">
              <a:spcBef>
                <a:spcPts val="300"/>
              </a:spcBef>
              <a:spcAft>
                <a:spcPts val="0"/>
              </a:spcAft>
              <a:buNone/>
            </a:pPr>
            <a:r>
              <a:t/>
            </a:r>
            <a:endParaRPr sz="1300"/>
          </a:p>
          <a:p>
            <a:pPr indent="0" lvl="0" marL="0" rtl="0" algn="l">
              <a:spcBef>
                <a:spcPts val="300"/>
              </a:spcBef>
              <a:spcAft>
                <a:spcPts val="300"/>
              </a:spcAft>
              <a:buNone/>
            </a:pPr>
            <a:r>
              <a:t/>
            </a:r>
            <a:endParaRPr sz="1600"/>
          </a:p>
        </p:txBody>
      </p:sp>
      <p:pic>
        <p:nvPicPr>
          <p:cNvPr id="133" name="Google Shape;133;p23"/>
          <p:cNvPicPr preferRelativeResize="0"/>
          <p:nvPr/>
        </p:nvPicPr>
        <p:blipFill>
          <a:blip r:embed="rId3">
            <a:alphaModFix/>
          </a:blip>
          <a:stretch>
            <a:fillRect/>
          </a:stretch>
        </p:blipFill>
        <p:spPr>
          <a:xfrm>
            <a:off x="356350" y="2105201"/>
            <a:ext cx="4300150" cy="1639550"/>
          </a:xfrm>
          <a:prstGeom prst="rect">
            <a:avLst/>
          </a:prstGeom>
          <a:noFill/>
          <a:ln>
            <a:noFill/>
          </a:ln>
        </p:spPr>
      </p:pic>
      <p:sp>
        <p:nvSpPr>
          <p:cNvPr id="134" name="Google Shape;134;p23"/>
          <p:cNvSpPr txBox="1"/>
          <p:nvPr>
            <p:ph idx="2" type="body"/>
          </p:nvPr>
        </p:nvSpPr>
        <p:spPr>
          <a:xfrm>
            <a:off x="4879400" y="1044050"/>
            <a:ext cx="3995100" cy="3697800"/>
          </a:xfrm>
          <a:prstGeom prst="rect">
            <a:avLst/>
          </a:prstGeom>
        </p:spPr>
        <p:txBody>
          <a:bodyPr anchorCtr="0" anchor="t" bIns="27000" lIns="27000" spcFirstLastPara="1" rIns="27000" wrap="square" tIns="27000">
            <a:noAutofit/>
          </a:bodyPr>
          <a:lstStyle/>
          <a:p>
            <a:pPr indent="0" lvl="0" marL="0" rtl="0" algn="ctr">
              <a:spcBef>
                <a:spcPts val="0"/>
              </a:spcBef>
              <a:spcAft>
                <a:spcPts val="0"/>
              </a:spcAft>
              <a:buClr>
                <a:schemeClr val="dk1"/>
              </a:buClr>
              <a:buSzPts val="1100"/>
              <a:buFont typeface="Arial"/>
              <a:buNone/>
            </a:pPr>
            <a:r>
              <a:rPr b="1" lang="en" sz="1600"/>
              <a:t>Utilization-based interest rate model</a:t>
            </a:r>
            <a:endParaRPr b="1" sz="1600"/>
          </a:p>
          <a:p>
            <a:pPr indent="0" lvl="0" marL="0" rtl="0" algn="ctr">
              <a:spcBef>
                <a:spcPts val="300"/>
              </a:spcBef>
              <a:spcAft>
                <a:spcPts val="0"/>
              </a:spcAft>
              <a:buClr>
                <a:schemeClr val="dk1"/>
              </a:buClr>
              <a:buSzPts val="1100"/>
              <a:buFont typeface="Arial"/>
              <a:buNone/>
            </a:pPr>
            <a:r>
              <a:t/>
            </a:r>
            <a:endParaRPr b="1" sz="1600"/>
          </a:p>
          <a:p>
            <a:pPr indent="0" lvl="0" marL="0" rtl="0" algn="ctr">
              <a:spcBef>
                <a:spcPts val="300"/>
              </a:spcBef>
              <a:spcAft>
                <a:spcPts val="0"/>
              </a:spcAft>
              <a:buClr>
                <a:schemeClr val="dk1"/>
              </a:buClr>
              <a:buSzPts val="1100"/>
              <a:buFont typeface="Arial"/>
              <a:buNone/>
            </a:pPr>
            <a:r>
              <a:t/>
            </a:r>
            <a:endParaRPr b="1" sz="1600"/>
          </a:p>
          <a:p>
            <a:pPr indent="0" lvl="0" marL="0" rtl="0" algn="ctr">
              <a:spcBef>
                <a:spcPts val="300"/>
              </a:spcBef>
              <a:spcAft>
                <a:spcPts val="0"/>
              </a:spcAft>
              <a:buClr>
                <a:schemeClr val="dk1"/>
              </a:buClr>
              <a:buSzPts val="1100"/>
              <a:buFont typeface="Arial"/>
              <a:buNone/>
            </a:pPr>
            <a:r>
              <a:t/>
            </a:r>
            <a:endParaRPr b="1" sz="1600"/>
          </a:p>
          <a:p>
            <a:pPr indent="0" lvl="0" marL="0" rtl="0" algn="ctr">
              <a:spcBef>
                <a:spcPts val="300"/>
              </a:spcBef>
              <a:spcAft>
                <a:spcPts val="0"/>
              </a:spcAft>
              <a:buClr>
                <a:schemeClr val="dk1"/>
              </a:buClr>
              <a:buSzPts val="1100"/>
              <a:buFont typeface="Arial"/>
              <a:buNone/>
            </a:pPr>
            <a:r>
              <a:t/>
            </a:r>
            <a:endParaRPr b="1" sz="1600"/>
          </a:p>
          <a:p>
            <a:pPr indent="0" lvl="0" marL="0" rtl="0" algn="ctr">
              <a:spcBef>
                <a:spcPts val="300"/>
              </a:spcBef>
              <a:spcAft>
                <a:spcPts val="0"/>
              </a:spcAft>
              <a:buClr>
                <a:schemeClr val="dk1"/>
              </a:buClr>
              <a:buSzPts val="1100"/>
              <a:buFont typeface="Arial"/>
              <a:buNone/>
            </a:pPr>
            <a:r>
              <a:t/>
            </a:r>
            <a:endParaRPr b="1" sz="1600"/>
          </a:p>
          <a:p>
            <a:pPr indent="0" lvl="0" marL="0" rtl="0" algn="l">
              <a:spcBef>
                <a:spcPts val="300"/>
              </a:spcBef>
              <a:spcAft>
                <a:spcPts val="0"/>
              </a:spcAft>
              <a:buClr>
                <a:schemeClr val="dk1"/>
              </a:buClr>
              <a:buSzPts val="1100"/>
              <a:buFont typeface="Arial"/>
              <a:buNone/>
            </a:pPr>
            <a:r>
              <a:t/>
            </a:r>
            <a:endParaRPr b="1" sz="1600"/>
          </a:p>
          <a:p>
            <a:pPr indent="0" lvl="0" marL="0" rtl="0" algn="l">
              <a:spcBef>
                <a:spcPts val="300"/>
              </a:spcBef>
              <a:spcAft>
                <a:spcPts val="0"/>
              </a:spcAft>
              <a:buClr>
                <a:schemeClr val="dk1"/>
              </a:buClr>
              <a:buSzPts val="1100"/>
              <a:buFont typeface="Arial"/>
              <a:buNone/>
            </a:pPr>
            <a:r>
              <a:t/>
            </a:r>
            <a:endParaRPr b="1" sz="1600"/>
          </a:p>
          <a:p>
            <a:pPr indent="-330200" lvl="0" marL="457200" rtl="0" algn="l">
              <a:spcBef>
                <a:spcPts val="300"/>
              </a:spcBef>
              <a:spcAft>
                <a:spcPts val="0"/>
              </a:spcAft>
              <a:buSzPts val="1600"/>
              <a:buChar char="▪"/>
            </a:pPr>
            <a:r>
              <a:rPr lang="en" sz="1600"/>
              <a:t>Interest rates depend on utilization of deposited capital</a:t>
            </a:r>
            <a:endParaRPr sz="1600"/>
          </a:p>
          <a:p>
            <a:pPr indent="-330200" lvl="0" marL="457200" rtl="0" algn="l">
              <a:spcBef>
                <a:spcPts val="0"/>
              </a:spcBef>
              <a:spcAft>
                <a:spcPts val="0"/>
              </a:spcAft>
              <a:buSzPts val="1600"/>
              <a:buChar char="▪"/>
            </a:pPr>
            <a:r>
              <a:rPr lang="en" sz="1600"/>
              <a:t>Uniform (over-)collateralization requirements for borrowers</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300"/>
              </a:spcAft>
              <a:buNone/>
            </a:pPr>
            <a:r>
              <a:t/>
            </a:r>
            <a:endParaRPr sz="1600">
              <a:highlight>
                <a:srgbClr val="FFFF00"/>
              </a:highlight>
            </a:endParaRPr>
          </a:p>
        </p:txBody>
      </p:sp>
      <p:pic>
        <p:nvPicPr>
          <p:cNvPr id="135" name="Google Shape;135;p23"/>
          <p:cNvPicPr preferRelativeResize="0"/>
          <p:nvPr/>
        </p:nvPicPr>
        <p:blipFill>
          <a:blip r:embed="rId4">
            <a:alphaModFix/>
          </a:blip>
          <a:stretch>
            <a:fillRect/>
          </a:stretch>
        </p:blipFill>
        <p:spPr>
          <a:xfrm>
            <a:off x="5037175" y="1387925"/>
            <a:ext cx="3679550" cy="2047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56357" y="438152"/>
            <a:ext cx="6861000" cy="283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Improving the Standard Model</a:t>
            </a:r>
            <a:endParaRPr/>
          </a:p>
        </p:txBody>
      </p:sp>
      <p:sp>
        <p:nvSpPr>
          <p:cNvPr id="141" name="Google Shape;141;p24"/>
          <p:cNvSpPr txBox="1"/>
          <p:nvPr>
            <p:ph idx="1" type="body"/>
          </p:nvPr>
        </p:nvSpPr>
        <p:spPr>
          <a:xfrm>
            <a:off x="356000" y="951300"/>
            <a:ext cx="8467500" cy="3988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sz="1600"/>
              <a:t>The choice of </a:t>
            </a:r>
            <a:r>
              <a:rPr b="1" lang="en" sz="1600"/>
              <a:t>collateral factor CF</a:t>
            </a:r>
            <a:r>
              <a:rPr lang="en" sz="1600"/>
              <a:t> (</a:t>
            </a:r>
            <a:r>
              <a:rPr lang="en" sz="1600"/>
              <a:t>i.e., the maximum percentage of the collateral value that a borrower is allowed to borrow)</a:t>
            </a:r>
            <a:r>
              <a:rPr lang="en" sz="1600"/>
              <a:t> requires balancing a trade-off between </a:t>
            </a:r>
            <a:r>
              <a:rPr i="1" lang="en" sz="1600"/>
              <a:t>borrower</a:t>
            </a:r>
            <a:r>
              <a:rPr lang="en" sz="1600"/>
              <a:t> and </a:t>
            </a:r>
            <a:r>
              <a:rPr i="1" lang="en" sz="1600"/>
              <a:t>lender</a:t>
            </a:r>
            <a:r>
              <a:rPr lang="en" sz="1600"/>
              <a:t> incentives: </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b="1" sz="1600"/>
          </a:p>
          <a:p>
            <a:pPr indent="0" lvl="0" marL="0" rtl="0" algn="l">
              <a:spcBef>
                <a:spcPts val="300"/>
              </a:spcBef>
              <a:spcAft>
                <a:spcPts val="0"/>
              </a:spcAft>
              <a:buNone/>
            </a:pPr>
            <a:r>
              <a:rPr b="1" lang="en" sz="1600"/>
              <a:t>Problem:</a:t>
            </a:r>
            <a:r>
              <a:rPr lang="en" sz="1600"/>
              <a:t> </a:t>
            </a:r>
            <a:endParaRPr sz="1600"/>
          </a:p>
          <a:p>
            <a:pPr indent="-330200" lvl="0" marL="457200" rtl="0" algn="l">
              <a:spcBef>
                <a:spcPts val="300"/>
              </a:spcBef>
              <a:spcAft>
                <a:spcPts val="0"/>
              </a:spcAft>
              <a:buSzPts val="1600"/>
              <a:buChar char="▪"/>
            </a:pPr>
            <a:r>
              <a:rPr lang="en" sz="1600"/>
              <a:t>This trade-off is not incorporated in typical pricing models</a:t>
            </a:r>
            <a:endParaRPr sz="1600"/>
          </a:p>
          <a:p>
            <a:pPr indent="-330200" lvl="0" marL="457200" rtl="0" algn="l">
              <a:spcBef>
                <a:spcPts val="0"/>
              </a:spcBef>
              <a:spcAft>
                <a:spcPts val="0"/>
              </a:spcAft>
              <a:buSzPts val="1600"/>
              <a:buChar char="▪"/>
            </a:pPr>
            <a:r>
              <a:rPr lang="en" sz="1600"/>
              <a:t>Borrow rates depend only on utilization U, NOT on individual risk preferences</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rPr b="1" lang="en" sz="1600"/>
              <a:t>Solution:</a:t>
            </a:r>
            <a:r>
              <a:rPr lang="en" sz="1600"/>
              <a:t> Introduce </a:t>
            </a:r>
            <a:r>
              <a:rPr b="1" lang="en" sz="1600"/>
              <a:t>price differentiation</a:t>
            </a:r>
            <a:r>
              <a:rPr lang="en" sz="1600"/>
              <a:t> based on borrower risk preferences</a:t>
            </a:r>
            <a:endParaRPr sz="1600"/>
          </a:p>
          <a:p>
            <a:pPr indent="0" lvl="0" marL="0" rtl="0" algn="l">
              <a:spcBef>
                <a:spcPts val="300"/>
              </a:spcBef>
              <a:spcAft>
                <a:spcPts val="300"/>
              </a:spcAft>
              <a:buNone/>
            </a:pPr>
            <a:r>
              <a:t/>
            </a:r>
            <a:endParaRPr/>
          </a:p>
        </p:txBody>
      </p:sp>
      <p:pic>
        <p:nvPicPr>
          <p:cNvPr id="142" name="Google Shape;142;p24"/>
          <p:cNvPicPr preferRelativeResize="0"/>
          <p:nvPr/>
        </p:nvPicPr>
        <p:blipFill>
          <a:blip r:embed="rId3">
            <a:alphaModFix/>
          </a:blip>
          <a:stretch>
            <a:fillRect/>
          </a:stretch>
        </p:blipFill>
        <p:spPr>
          <a:xfrm>
            <a:off x="1187825" y="2032625"/>
            <a:ext cx="6803851" cy="107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Solution: User-specific Risk Premiums</a:t>
            </a:r>
            <a:endParaRPr/>
          </a:p>
        </p:txBody>
      </p:sp>
      <p:sp>
        <p:nvSpPr>
          <p:cNvPr id="148" name="Google Shape;148;p25"/>
          <p:cNvSpPr txBox="1"/>
          <p:nvPr>
            <p:ph idx="1" type="body"/>
          </p:nvPr>
        </p:nvSpPr>
        <p:spPr>
          <a:xfrm>
            <a:off x="356000" y="951650"/>
            <a:ext cx="4197900" cy="3672600"/>
          </a:xfrm>
          <a:prstGeom prst="rect">
            <a:avLst/>
          </a:prstGeom>
        </p:spPr>
        <p:txBody>
          <a:bodyPr anchorCtr="0" anchor="t" bIns="27000" lIns="27000" spcFirstLastPara="1" rIns="27000" wrap="square" tIns="27000">
            <a:noAutofit/>
          </a:bodyPr>
          <a:lstStyle/>
          <a:p>
            <a:pPr indent="0" lvl="0" marL="0" rtl="0" algn="l">
              <a:lnSpc>
                <a:spcPct val="115000"/>
              </a:lnSpc>
              <a:spcBef>
                <a:spcPts val="0"/>
              </a:spcBef>
              <a:spcAft>
                <a:spcPts val="0"/>
              </a:spcAft>
              <a:buNone/>
            </a:pPr>
            <a:r>
              <a:rPr lang="en" sz="1600"/>
              <a:t>Charge </a:t>
            </a:r>
            <a:r>
              <a:rPr b="1" lang="en" sz="1600"/>
              <a:t>user-specific risk premiums</a:t>
            </a:r>
            <a:r>
              <a:rPr b="1" lang="en" sz="1600"/>
              <a:t>:</a:t>
            </a:r>
            <a:endParaRPr b="1" sz="1600"/>
          </a:p>
          <a:p>
            <a:pPr indent="-330200" lvl="0" marL="457200" rtl="0" algn="l">
              <a:spcBef>
                <a:spcPts val="0"/>
              </a:spcBef>
              <a:spcAft>
                <a:spcPts val="0"/>
              </a:spcAft>
              <a:buSzPts val="1600"/>
              <a:buFont typeface="Palatino Linotype"/>
              <a:buChar char="▪"/>
            </a:pPr>
            <a:r>
              <a:rPr lang="en" sz="1600"/>
              <a:t>E.g. by introducing risk premium based on borrower-specific health factor</a:t>
            </a:r>
            <a:endParaRPr sz="1600"/>
          </a:p>
          <a:p>
            <a:pPr indent="0" lvl="0" marL="0" rtl="0" algn="l">
              <a:spcBef>
                <a:spcPts val="300"/>
              </a:spcBef>
              <a:spcAft>
                <a:spcPts val="0"/>
              </a:spcAft>
              <a:buNone/>
            </a:pPr>
            <a:r>
              <a:t/>
            </a:r>
            <a:endParaRPr sz="1600"/>
          </a:p>
          <a:p>
            <a:pPr indent="0" lvl="0" marL="0" rtl="0" algn="l">
              <a:lnSpc>
                <a:spcPct val="115000"/>
              </a:lnSpc>
              <a:spcBef>
                <a:spcPts val="30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a:t>In turn, </a:t>
            </a:r>
            <a:r>
              <a:rPr b="1" lang="en" sz="1600"/>
              <a:t>reduce collateral requirements</a:t>
            </a:r>
            <a:r>
              <a:rPr lang="en" sz="1600"/>
              <a:t> relative to baseline</a:t>
            </a:r>
            <a:endParaRPr sz="1600"/>
          </a:p>
          <a:p>
            <a:pPr indent="0" lvl="0" marL="0" rtl="0" algn="l">
              <a:lnSpc>
                <a:spcPct val="115000"/>
              </a:lnSpc>
              <a:spcBef>
                <a:spcPts val="0"/>
              </a:spcBef>
              <a:spcAft>
                <a:spcPts val="0"/>
              </a:spcAft>
              <a:buNone/>
            </a:pPr>
            <a:r>
              <a:t/>
            </a:r>
            <a:endParaRPr sz="1600"/>
          </a:p>
        </p:txBody>
      </p:sp>
      <p:sp>
        <p:nvSpPr>
          <p:cNvPr id="149" name="Google Shape;149;p25"/>
          <p:cNvSpPr txBox="1"/>
          <p:nvPr>
            <p:ph idx="2" type="body"/>
          </p:nvPr>
        </p:nvSpPr>
        <p:spPr>
          <a:xfrm>
            <a:off x="4779925" y="951650"/>
            <a:ext cx="4094700" cy="37650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Clr>
                <a:schemeClr val="dk1"/>
              </a:buClr>
              <a:buSzPts val="1100"/>
              <a:buFont typeface="Arial"/>
              <a:buNone/>
            </a:pPr>
            <a:r>
              <a:rPr b="1" lang="en" sz="1600"/>
              <a:t>Research Questions:</a:t>
            </a:r>
            <a:endParaRPr b="1" sz="1600"/>
          </a:p>
          <a:p>
            <a:pPr indent="-330200" lvl="0" marL="457200" rtl="0" algn="l">
              <a:spcBef>
                <a:spcPts val="300"/>
              </a:spcBef>
              <a:spcAft>
                <a:spcPts val="0"/>
              </a:spcAft>
              <a:buSzPts val="1600"/>
              <a:buChar char="▪"/>
            </a:pPr>
            <a:r>
              <a:rPr lang="en" sz="1600"/>
              <a:t>How does this affect borrowing incentives, protocol revenues, etc.?</a:t>
            </a:r>
            <a:endParaRPr sz="1600"/>
          </a:p>
          <a:p>
            <a:pPr indent="-330200" lvl="0" marL="457200" rtl="0" algn="l">
              <a:spcBef>
                <a:spcPts val="0"/>
              </a:spcBef>
              <a:spcAft>
                <a:spcPts val="0"/>
              </a:spcAft>
              <a:buSzPts val="1600"/>
              <a:buChar char="▪"/>
            </a:pPr>
            <a:r>
              <a:rPr lang="en" sz="1600"/>
              <a:t>How should new </a:t>
            </a:r>
            <a:r>
              <a:rPr b="1" lang="en" sz="1600"/>
              <a:t>revenues</a:t>
            </a:r>
            <a:r>
              <a:rPr lang="en" sz="1600"/>
              <a:t> be optimally redistributed to preserve protocol stability?</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rPr b="1" lang="en" sz="1600"/>
              <a:t>Method:</a:t>
            </a:r>
            <a:endParaRPr b="1" sz="1600"/>
          </a:p>
          <a:p>
            <a:pPr indent="-330200" lvl="0" marL="457200" rtl="0" algn="l">
              <a:spcBef>
                <a:spcPts val="300"/>
              </a:spcBef>
              <a:spcAft>
                <a:spcPts val="0"/>
              </a:spcAft>
              <a:buSzPts val="1600"/>
              <a:buChar char="▪"/>
            </a:pPr>
            <a:r>
              <a:rPr b="1" lang="en" sz="1600"/>
              <a:t>Model design space</a:t>
            </a:r>
            <a:r>
              <a:rPr lang="en" sz="1600"/>
              <a:t> within a micro-founded theoretical framework of the Folks Finance Protocol</a:t>
            </a:r>
            <a:endParaRPr sz="1600"/>
          </a:p>
          <a:p>
            <a:pPr indent="-330200" lvl="0" marL="457200" rtl="0" algn="l">
              <a:spcBef>
                <a:spcPts val="0"/>
              </a:spcBef>
              <a:spcAft>
                <a:spcPts val="0"/>
              </a:spcAft>
              <a:buSzPts val="1600"/>
              <a:buChar char="▪"/>
            </a:pPr>
            <a:r>
              <a:rPr lang="en" sz="1600"/>
              <a:t>Run Monte Carlo-based </a:t>
            </a:r>
            <a:r>
              <a:rPr b="1" lang="en" sz="1600"/>
              <a:t>simulations</a:t>
            </a:r>
            <a:r>
              <a:rPr lang="en" sz="1600"/>
              <a:t> to evaluate resilience </a:t>
            </a:r>
            <a:endParaRPr sz="1600"/>
          </a:p>
          <a:p>
            <a:pPr indent="0" lvl="0" marL="0" rtl="0" algn="l">
              <a:spcBef>
                <a:spcPts val="300"/>
              </a:spcBef>
              <a:spcAft>
                <a:spcPts val="300"/>
              </a:spcAft>
              <a:buNone/>
            </a:pPr>
            <a:r>
              <a:t/>
            </a:r>
            <a:endParaRPr sz="1600"/>
          </a:p>
        </p:txBody>
      </p:sp>
      <p:pic>
        <p:nvPicPr>
          <p:cNvPr id="150" name="Google Shape;150;p25"/>
          <p:cNvPicPr preferRelativeResize="0"/>
          <p:nvPr/>
        </p:nvPicPr>
        <p:blipFill>
          <a:blip r:embed="rId3">
            <a:alphaModFix/>
          </a:blip>
          <a:stretch>
            <a:fillRect/>
          </a:stretch>
        </p:blipFill>
        <p:spPr>
          <a:xfrm>
            <a:off x="960025" y="1845900"/>
            <a:ext cx="2652300" cy="225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Design Space - Risk Premium</a:t>
            </a:r>
            <a:endParaRPr/>
          </a:p>
        </p:txBody>
      </p:sp>
      <p:sp>
        <p:nvSpPr>
          <p:cNvPr id="156" name="Google Shape;156;p26"/>
          <p:cNvSpPr txBox="1"/>
          <p:nvPr>
            <p:ph idx="1" type="body"/>
          </p:nvPr>
        </p:nvSpPr>
        <p:spPr>
          <a:xfrm>
            <a:off x="355997" y="951661"/>
            <a:ext cx="4108200" cy="36726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sz="1600"/>
              <a:t>We extend the Folks Finance model by introducing a borrower-specific risk premium based on health factor 𝛼:</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rPr lang="en" sz="1600"/>
              <a:t>where the health factor </a:t>
            </a:r>
            <a:r>
              <a:rPr lang="en" sz="1600"/>
              <a:t>𝛼 is defined as:</a:t>
            </a:r>
            <a:endParaRPr sz="1600"/>
          </a:p>
          <a:p>
            <a:pPr indent="0" lvl="0" marL="0" rtl="0" algn="l">
              <a:spcBef>
                <a:spcPts val="300"/>
              </a:spcBef>
              <a:spcAft>
                <a:spcPts val="0"/>
              </a:spcAft>
              <a:buNone/>
            </a:pPr>
            <a:r>
              <a:t/>
            </a:r>
            <a:endParaRPr sz="1600"/>
          </a:p>
          <a:p>
            <a:pPr indent="0" lvl="0" marL="0" rtl="0" algn="l">
              <a:spcBef>
                <a:spcPts val="300"/>
              </a:spcBef>
              <a:spcAft>
                <a:spcPts val="0"/>
              </a:spcAft>
              <a:buNone/>
            </a:pPr>
            <a:r>
              <a:t/>
            </a:r>
            <a:endParaRPr sz="1600"/>
          </a:p>
          <a:p>
            <a:pPr indent="0" lvl="0" marL="457200" rtl="0" algn="ctr">
              <a:lnSpc>
                <a:spcPct val="110000"/>
              </a:lnSpc>
              <a:spcBef>
                <a:spcPts val="300"/>
              </a:spcBef>
              <a:spcAft>
                <a:spcPts val="0"/>
              </a:spcAft>
              <a:buClr>
                <a:schemeClr val="dk1"/>
              </a:buClr>
              <a:buSzPts val="1100"/>
              <a:buFont typeface="Arial"/>
              <a:buNone/>
            </a:pPr>
            <a:r>
              <a:rPr lang="en" sz="1600"/>
              <a:t>  </a:t>
            </a:r>
            <a:endParaRPr sz="1600"/>
          </a:p>
          <a:p>
            <a:pPr indent="0" lvl="0" marL="0" rtl="0" algn="l">
              <a:spcBef>
                <a:spcPts val="400"/>
              </a:spcBef>
              <a:spcAft>
                <a:spcPts val="300"/>
              </a:spcAft>
              <a:buNone/>
            </a:pPr>
            <a:r>
              <a:t/>
            </a:r>
            <a:endParaRPr sz="1600"/>
          </a:p>
        </p:txBody>
      </p:sp>
      <p:pic>
        <p:nvPicPr>
          <p:cNvPr id="157" name="Google Shape;157;p26"/>
          <p:cNvPicPr preferRelativeResize="0"/>
          <p:nvPr/>
        </p:nvPicPr>
        <p:blipFill>
          <a:blip r:embed="rId3">
            <a:alphaModFix/>
          </a:blip>
          <a:stretch>
            <a:fillRect/>
          </a:stretch>
        </p:blipFill>
        <p:spPr>
          <a:xfrm>
            <a:off x="1026025" y="2004350"/>
            <a:ext cx="2408182" cy="653300"/>
          </a:xfrm>
          <a:prstGeom prst="rect">
            <a:avLst/>
          </a:prstGeom>
          <a:noFill/>
          <a:ln>
            <a:noFill/>
          </a:ln>
        </p:spPr>
      </p:pic>
      <p:sp>
        <p:nvSpPr>
          <p:cNvPr id="158" name="Google Shape;158;p26"/>
          <p:cNvSpPr txBox="1"/>
          <p:nvPr>
            <p:ph idx="2" type="body"/>
          </p:nvPr>
        </p:nvSpPr>
        <p:spPr>
          <a:xfrm>
            <a:off x="4626000" y="951720"/>
            <a:ext cx="4197900" cy="3672600"/>
          </a:xfrm>
          <a:prstGeom prst="rect">
            <a:avLst/>
          </a:prstGeom>
        </p:spPr>
        <p:txBody>
          <a:bodyPr anchorCtr="0" anchor="t" bIns="27000" lIns="27000" spcFirstLastPara="1" rIns="27000" wrap="square" tIns="27000">
            <a:noAutofit/>
          </a:bodyPr>
          <a:lstStyle/>
          <a:p>
            <a:pPr indent="0" lvl="0" marL="0" rtl="0" algn="l">
              <a:spcBef>
                <a:spcPts val="0"/>
              </a:spcBef>
              <a:spcAft>
                <a:spcPts val="300"/>
              </a:spcAft>
              <a:buClr>
                <a:schemeClr val="dk1"/>
              </a:buClr>
              <a:buSzPts val="1100"/>
              <a:buFont typeface="Arial"/>
              <a:buNone/>
            </a:pPr>
            <a:r>
              <a:rPr lang="en" sz="1600"/>
              <a:t>The general </a:t>
            </a:r>
            <a:r>
              <a:rPr b="1" lang="en" sz="1600"/>
              <a:t>risk premium τ</a:t>
            </a:r>
            <a:r>
              <a:rPr lang="en" sz="1600"/>
              <a:t>:</a:t>
            </a:r>
            <a:endParaRPr/>
          </a:p>
        </p:txBody>
      </p:sp>
      <p:pic>
        <p:nvPicPr>
          <p:cNvPr id="159" name="Google Shape;159;p26"/>
          <p:cNvPicPr preferRelativeResize="0"/>
          <p:nvPr/>
        </p:nvPicPr>
        <p:blipFill>
          <a:blip r:embed="rId4">
            <a:alphaModFix/>
          </a:blip>
          <a:stretch>
            <a:fillRect/>
          </a:stretch>
        </p:blipFill>
        <p:spPr>
          <a:xfrm>
            <a:off x="5068875" y="1352350"/>
            <a:ext cx="3130825" cy="549675"/>
          </a:xfrm>
          <a:prstGeom prst="rect">
            <a:avLst/>
          </a:prstGeom>
          <a:noFill/>
          <a:ln>
            <a:noFill/>
          </a:ln>
        </p:spPr>
      </p:pic>
      <p:pic>
        <p:nvPicPr>
          <p:cNvPr id="160" name="Google Shape;160;p26"/>
          <p:cNvPicPr preferRelativeResize="0"/>
          <p:nvPr/>
        </p:nvPicPr>
        <p:blipFill>
          <a:blip r:embed="rId5">
            <a:alphaModFix/>
          </a:blip>
          <a:stretch>
            <a:fillRect/>
          </a:stretch>
        </p:blipFill>
        <p:spPr>
          <a:xfrm>
            <a:off x="5184800" y="2004350"/>
            <a:ext cx="2898975" cy="2463825"/>
          </a:xfrm>
          <a:prstGeom prst="rect">
            <a:avLst/>
          </a:prstGeom>
          <a:noFill/>
          <a:ln>
            <a:noFill/>
          </a:ln>
        </p:spPr>
      </p:pic>
      <p:pic>
        <p:nvPicPr>
          <p:cNvPr id="161" name="Google Shape;161;p26"/>
          <p:cNvPicPr preferRelativeResize="0"/>
          <p:nvPr/>
        </p:nvPicPr>
        <p:blipFill>
          <a:blip r:embed="rId6">
            <a:alphaModFix/>
          </a:blip>
          <a:stretch>
            <a:fillRect/>
          </a:stretch>
        </p:blipFill>
        <p:spPr>
          <a:xfrm>
            <a:off x="356000" y="3237349"/>
            <a:ext cx="4108200" cy="13485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None/>
            </a:pPr>
            <a:r>
              <a:rPr lang="en"/>
              <a:t>Design Space</a:t>
            </a:r>
            <a:r>
              <a:rPr lang="en"/>
              <a:t> - Redistribution</a:t>
            </a:r>
            <a:endParaRPr/>
          </a:p>
        </p:txBody>
      </p:sp>
      <p:sp>
        <p:nvSpPr>
          <p:cNvPr id="167" name="Google Shape;167;p27"/>
          <p:cNvSpPr txBox="1"/>
          <p:nvPr>
            <p:ph idx="1" type="body"/>
          </p:nvPr>
        </p:nvSpPr>
        <p:spPr>
          <a:xfrm>
            <a:off x="356003" y="951650"/>
            <a:ext cx="8428200" cy="3672600"/>
          </a:xfrm>
          <a:prstGeom prst="rect">
            <a:avLst/>
          </a:prstGeom>
        </p:spPr>
        <p:txBody>
          <a:bodyPr anchorCtr="0" anchor="t" bIns="27000" lIns="27000" spcFirstLastPara="1" rIns="27000" wrap="square" tIns="27000">
            <a:noAutofit/>
          </a:bodyPr>
          <a:lstStyle/>
          <a:p>
            <a:pPr indent="0" lvl="0" marL="0" rtl="0" algn="l">
              <a:spcBef>
                <a:spcPts val="0"/>
              </a:spcBef>
              <a:spcAft>
                <a:spcPts val="300"/>
              </a:spcAft>
              <a:buNone/>
            </a:pPr>
            <a:r>
              <a:rPr b="1" lang="en" sz="1600"/>
              <a:t>A: </a:t>
            </a:r>
            <a:r>
              <a:rPr b="1" lang="en" sz="1600"/>
              <a:t>Direct Redistribution to Lenders:</a:t>
            </a:r>
            <a:endParaRPr b="1" sz="1600"/>
          </a:p>
        </p:txBody>
      </p:sp>
      <p:pic>
        <p:nvPicPr>
          <p:cNvPr id="168" name="Google Shape;168;p27"/>
          <p:cNvPicPr preferRelativeResize="0"/>
          <p:nvPr/>
        </p:nvPicPr>
        <p:blipFill>
          <a:blip r:embed="rId3">
            <a:alphaModFix/>
          </a:blip>
          <a:stretch>
            <a:fillRect/>
          </a:stretch>
        </p:blipFill>
        <p:spPr>
          <a:xfrm>
            <a:off x="525876" y="1694575"/>
            <a:ext cx="8092250" cy="205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356357" y="438151"/>
            <a:ext cx="6855000" cy="301200"/>
          </a:xfrm>
          <a:prstGeom prst="rect">
            <a:avLst/>
          </a:prstGeom>
        </p:spPr>
        <p:txBody>
          <a:bodyPr anchorCtr="0" anchor="t" bIns="27000" lIns="27000" spcFirstLastPara="1" rIns="27000" wrap="square" tIns="27000">
            <a:noAutofit/>
          </a:bodyPr>
          <a:lstStyle/>
          <a:p>
            <a:pPr indent="0" lvl="0" marL="0" rtl="0" algn="l">
              <a:spcBef>
                <a:spcPts val="0"/>
              </a:spcBef>
              <a:spcAft>
                <a:spcPts val="0"/>
              </a:spcAft>
              <a:buClr>
                <a:schemeClr val="dk1"/>
              </a:buClr>
              <a:buSzPts val="1100"/>
              <a:buFont typeface="Arial"/>
              <a:buNone/>
            </a:pPr>
            <a:r>
              <a:rPr lang="en"/>
              <a:t>Design Space - Redistribution</a:t>
            </a:r>
            <a:endParaRPr/>
          </a:p>
        </p:txBody>
      </p:sp>
      <p:sp>
        <p:nvSpPr>
          <p:cNvPr id="174" name="Google Shape;174;p28"/>
          <p:cNvSpPr txBox="1"/>
          <p:nvPr>
            <p:ph idx="1" type="body"/>
          </p:nvPr>
        </p:nvSpPr>
        <p:spPr>
          <a:xfrm>
            <a:off x="356003" y="951650"/>
            <a:ext cx="8428200" cy="3672600"/>
          </a:xfrm>
          <a:prstGeom prst="rect">
            <a:avLst/>
          </a:prstGeom>
        </p:spPr>
        <p:txBody>
          <a:bodyPr anchorCtr="0" anchor="t" bIns="27000" lIns="27000" spcFirstLastPara="1" rIns="27000" wrap="square" tIns="27000">
            <a:noAutofit/>
          </a:bodyPr>
          <a:lstStyle/>
          <a:p>
            <a:pPr indent="0" lvl="0" marL="0" rtl="0" algn="l">
              <a:spcBef>
                <a:spcPts val="0"/>
              </a:spcBef>
              <a:spcAft>
                <a:spcPts val="300"/>
              </a:spcAft>
              <a:buNone/>
            </a:pPr>
            <a:r>
              <a:rPr b="1" lang="en" sz="1600"/>
              <a:t>B: Internal Stability Pool (Treasury)</a:t>
            </a:r>
            <a:r>
              <a:rPr b="1" lang="en" sz="1600"/>
              <a:t>:</a:t>
            </a:r>
            <a:endParaRPr b="1" sz="1600"/>
          </a:p>
        </p:txBody>
      </p:sp>
      <p:pic>
        <p:nvPicPr>
          <p:cNvPr id="175" name="Google Shape;175;p28"/>
          <p:cNvPicPr preferRelativeResize="0"/>
          <p:nvPr/>
        </p:nvPicPr>
        <p:blipFill>
          <a:blip r:embed="rId3">
            <a:alphaModFix/>
          </a:blip>
          <a:stretch>
            <a:fillRect/>
          </a:stretch>
        </p:blipFill>
        <p:spPr>
          <a:xfrm>
            <a:off x="508750" y="1457274"/>
            <a:ext cx="8039102" cy="2661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Swiss Economics Farbschema">
      <a:dk1>
        <a:srgbClr val="000000"/>
      </a:dk1>
      <a:lt1>
        <a:srgbClr val="FFFFFF"/>
      </a:lt1>
      <a:dk2>
        <a:srgbClr val="595959"/>
      </a:dk2>
      <a:lt2>
        <a:srgbClr val="BFBFBF"/>
      </a:lt2>
      <a:accent1>
        <a:srgbClr val="1966FF"/>
      </a:accent1>
      <a:accent2>
        <a:srgbClr val="C00000"/>
      </a:accent2>
      <a:accent3>
        <a:srgbClr val="FFD1A3"/>
      </a:accent3>
      <a:accent4>
        <a:srgbClr val="000099"/>
      </a:accent4>
      <a:accent5>
        <a:srgbClr val="79AFFF"/>
      </a:accent5>
      <a:accent6>
        <a:srgbClr val="92D050"/>
      </a:accent6>
      <a:hlink>
        <a:srgbClr val="4472C4"/>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